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1523" r:id="rId2"/>
    <p:sldId id="1519" r:id="rId3"/>
    <p:sldId id="1529" r:id="rId4"/>
    <p:sldId id="1530" r:id="rId5"/>
    <p:sldId id="1532" r:id="rId6"/>
    <p:sldId id="1533" r:id="rId7"/>
    <p:sldId id="1534" r:id="rId8"/>
    <p:sldId id="1535" r:id="rId9"/>
    <p:sldId id="1539" r:id="rId10"/>
    <p:sldId id="1537" r:id="rId11"/>
    <p:sldId id="1528" r:id="rId12"/>
    <p:sldId id="1524" r:id="rId13"/>
    <p:sldId id="1525" r:id="rId14"/>
    <p:sldId id="1526" r:id="rId15"/>
    <p:sldId id="1527" r:id="rId16"/>
    <p:sldId id="1540" r:id="rId17"/>
    <p:sldId id="1541" r:id="rId18"/>
    <p:sldId id="1542" r:id="rId19"/>
    <p:sldId id="1543" r:id="rId20"/>
    <p:sldId id="1544" r:id="rId21"/>
    <p:sldId id="154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秦 添" initials="秦" lastIdx="1" clrIdx="0">
    <p:extLst>
      <p:ext uri="{19B8F6BF-5375-455C-9EA6-DF929625EA0E}">
        <p15:presenceInfo xmlns:p15="http://schemas.microsoft.com/office/powerpoint/2012/main" userId="53b3dea6954879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64A6"/>
    <a:srgbClr val="B2543A"/>
    <a:srgbClr val="18417B"/>
    <a:srgbClr val="CCE9F2"/>
    <a:srgbClr val="EBF1DE"/>
    <a:srgbClr val="8298B7"/>
    <a:srgbClr val="FAEDD1"/>
    <a:srgbClr val="6C6C6C"/>
    <a:srgbClr val="B3B3B3"/>
    <a:srgbClr val="1B97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0" autoAdjust="0"/>
    <p:restoredTop sz="97867"/>
  </p:normalViewPr>
  <p:slideViewPr>
    <p:cSldViewPr snapToGrid="0">
      <p:cViewPr varScale="1">
        <p:scale>
          <a:sx n="135" d="100"/>
          <a:sy n="135" d="100"/>
        </p:scale>
        <p:origin x="108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70" d="100"/>
          <a:sy n="170" d="100"/>
        </p:scale>
        <p:origin x="640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BF83475-024D-F847-A540-C1F81308E7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63F0C2C-EF8C-0841-8CE3-77E84BACA2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49C3B-8DD9-1D49-BEDF-BEA82605E53D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71EF93-ECE0-3742-8A85-4327BC00DE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D6A7CE-A25D-5D45-946B-22A76C082B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6111A-1597-7044-B845-8A12CFD11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622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B4C42-8E6E-F04F-829E-7DE7D6776751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E731F-031E-1E4B-92FD-6E27E1B4E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2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E731F-031E-1E4B-92FD-6E27E1B4EF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48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E731F-031E-1E4B-92FD-6E27E1B4EF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41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电子信息与通信学院，杨鹏（</a:t>
            </a:r>
            <a:r>
              <a:rPr lang="en-US" altLang="zh-CN"/>
              <a:t>yangpeng@hust.edu.cn</a:t>
            </a:r>
            <a:r>
              <a:rPr lang="zh-CN" altLang="en-US"/>
              <a:t>）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837C82C-25B3-469D-B1C1-F7501E47E3EE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055961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837C82C-25B3-469D-B1C1-F7501E47E3EE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92E32415-DDA1-334D-85D1-358FD6EC5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pitchFamily="2" charset="0"/>
                <a:ea typeface="SimHei" panose="02010609060101010101" pitchFamily="49" charset="-122"/>
              </a:defRPr>
            </a:lvl1pPr>
          </a:lstStyle>
          <a:p>
            <a:pPr>
              <a:defRPr/>
            </a:pPr>
            <a:r>
              <a:rPr lang="en-US" altLang="zh-CN"/>
              <a:t>2021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@</a:t>
            </a:r>
            <a:r>
              <a:rPr lang="zh-CN" altLang="en-US"/>
              <a:t>天洑软件</a:t>
            </a:r>
            <a:endParaRPr lang="zh-CN" altLang="en-US" dirty="0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930773D3-F2D7-3742-A142-B7DE5CB26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0" y="6356353"/>
            <a:ext cx="4572000" cy="365125"/>
          </a:xfrm>
        </p:spPr>
        <p:txBody>
          <a:bodyPr vert="horz" wrap="square" lIns="91440" tIns="45720" rIns="91440" bIns="45720" numCol="1" anchor="ctr" anchorCtr="0" compatLnSpc="1"/>
          <a:lstStyle>
            <a:lvl1pPr>
              <a:defRPr lang="zh-CN" altLang="en-US" sz="1400" smtClean="0">
                <a:solidFill>
                  <a:schemeClr val="tx1"/>
                </a:solidFill>
                <a:latin typeface="Helvetica" pitchFamily="2" charset="0"/>
                <a:ea typeface="SimHei" panose="02010609060101010101" pitchFamily="49" charset="-122"/>
              </a:defRPr>
            </a:lvl1pPr>
          </a:lstStyle>
          <a:p>
            <a:pPr algn="l"/>
            <a:r>
              <a:rPr lang="zh-CN" altLang="en-US"/>
              <a:t>电子信息与通信学院，杨鹏（</a:t>
            </a:r>
            <a:r>
              <a:rPr lang="en-US"/>
              <a:t>yangpeng@hust.edu.cn）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3202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>
                <a:solidFill>
                  <a:srgbClr val="002060"/>
                </a:solidFill>
                <a:latin typeface="Helvetica" pitchFamily="2" charset="0"/>
                <a:ea typeface="SimHei" panose="02010609060101010101" pitchFamily="49" charset="-122"/>
              </a:defRPr>
            </a:lvl1pPr>
          </a:lstStyle>
          <a:p>
            <a:pPr>
              <a:defRPr/>
            </a:pPr>
            <a:r>
              <a:rPr lang="en-US" altLang="zh-CN"/>
              <a:t>2021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@</a:t>
            </a:r>
            <a:r>
              <a:rPr lang="zh-CN" altLang="en-US"/>
              <a:t>天洑软件</a:t>
            </a:r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755091" y="6354302"/>
            <a:ext cx="4681818" cy="365125"/>
          </a:xfrm>
        </p:spPr>
        <p:txBody>
          <a:bodyPr vert="horz" wrap="square" lIns="91440" tIns="45720" rIns="91440" bIns="45720" numCol="1" anchor="ctr" anchorCtr="0" compatLnSpc="1"/>
          <a:lstStyle>
            <a:lvl1pPr algn="ctr">
              <a:defRPr lang="zh-CN" altLang="en-US" sz="1400" smtClean="0">
                <a:solidFill>
                  <a:srgbClr val="002060"/>
                </a:solidFill>
                <a:latin typeface="Helvetica" pitchFamily="2" charset="0"/>
                <a:ea typeface="SimHei" panose="02010609060101010101" pitchFamily="49" charset="-122"/>
              </a:defRPr>
            </a:lvl1pPr>
          </a:lstStyle>
          <a:p>
            <a:r>
              <a:rPr lang="zh-CN" altLang="en-US" dirty="0"/>
              <a:t>电子信息与通信学院，杨鹏（</a:t>
            </a:r>
            <a:r>
              <a:rPr lang="en-US" altLang="zh-CN" dirty="0"/>
              <a:t>yangpeng@hust.edu.cn</a:t>
            </a:r>
            <a:r>
              <a:rPr lang="en-US" dirty="0"/>
              <a:t>）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1F7AA83F-3655-44D5-9795-EF1985DD9A2F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068365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2021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@</a:t>
            </a:r>
            <a:r>
              <a:rPr lang="zh-CN" altLang="en-US"/>
              <a:t>天洑软件</a:t>
            </a:r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电子信息与通信学院，杨鹏（</a:t>
            </a:r>
            <a:r>
              <a:rPr lang="en-US" altLang="zh-CN"/>
              <a:t>yangpeng@hust.edu.cn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2D0A53-6375-42DC-861A-5F4867A57C6C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09075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9C733ED-F150-D542-814B-01546CD0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2D027FD-1830-4B4F-89EF-8FA90B9FF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2021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@</a:t>
            </a:r>
            <a:r>
              <a:rPr lang="zh-CN" altLang="en-US"/>
              <a:t>天洑软件</a:t>
            </a:r>
            <a:endParaRPr lang="zh-CN" alt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63D859D9-12C4-3344-A809-9853B746D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电子信息与通信学院，杨鹏（</a:t>
            </a:r>
            <a:r>
              <a:rPr lang="en-US" altLang="zh-CN"/>
              <a:t>yangpeng@hust.edu.cn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E91C599-6D0F-8642-A673-23A36BCCA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37C82C-25B3-469D-B1C1-F7501E47E3EE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800932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9403921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412875"/>
            <a:ext cx="10972800" cy="471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chemeClr val="tx1"/>
                </a:solidFill>
                <a:latin typeface="Helvetica" pitchFamily="2" charset="0"/>
                <a:ea typeface="SimHei" panose="02010609060101010101" pitchFamily="49" charset="-122"/>
              </a:defRPr>
            </a:lvl1pPr>
          </a:lstStyle>
          <a:p>
            <a:pPr>
              <a:defRPr/>
            </a:pPr>
            <a:r>
              <a:rPr lang="en-US" altLang="zh-CN"/>
              <a:t>2021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@</a:t>
            </a:r>
            <a:r>
              <a:rPr lang="zh-CN" altLang="en-US"/>
              <a:t>天洑软件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chemeClr val="tx1"/>
                </a:solidFill>
                <a:latin typeface="Helvetica" pitchFamily="2" charset="0"/>
                <a:ea typeface="SimHei" panose="02010609060101010101" pitchFamily="49" charset="-122"/>
              </a:defRPr>
            </a:lvl1pPr>
          </a:lstStyle>
          <a:p>
            <a:pPr>
              <a:defRPr/>
            </a:pPr>
            <a:r>
              <a:rPr lang="zh-CN" altLang="en-US" dirty="0"/>
              <a:t>电子信息与通信学院，杨鹏（</a:t>
            </a:r>
            <a:r>
              <a:rPr lang="en-US" altLang="zh-CN" dirty="0"/>
              <a:t>yangpeng@hust.edu.cn</a:t>
            </a:r>
            <a:r>
              <a:rPr lang="zh-CN" altLang="en-US" dirty="0"/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837C82C-25B3-469D-B1C1-F7501E47E3EE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32" name="矩形 3"/>
          <p:cNvSpPr>
            <a:spLocks noChangeArrowheads="1"/>
          </p:cNvSpPr>
          <p:nvPr/>
        </p:nvSpPr>
        <p:spPr bwMode="auto">
          <a:xfrm>
            <a:off x="624416" y="1250950"/>
            <a:ext cx="10972799" cy="55442"/>
          </a:xfrm>
          <a:prstGeom prst="rect">
            <a:avLst/>
          </a:prstGeom>
          <a:gradFill rotWithShape="0">
            <a:gsLst>
              <a:gs pos="0">
                <a:srgbClr val="003C78"/>
              </a:gs>
              <a:gs pos="50000">
                <a:srgbClr val="0078F0">
                  <a:alpha val="50000"/>
                </a:srgbClr>
              </a:gs>
              <a:gs pos="100000">
                <a:srgbClr val="141D0C">
                  <a:alpha val="0"/>
                </a:srgbClr>
              </a:gs>
            </a:gsLst>
            <a:lin ang="9000000"/>
          </a:gra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1800" dirty="0">
              <a:solidFill>
                <a:srgbClr val="FFFFFF"/>
              </a:solidFill>
            </a:endParaRPr>
          </a:p>
        </p:txBody>
      </p:sp>
      <p:pic>
        <p:nvPicPr>
          <p:cNvPr id="9" name="图片 6">
            <a:extLst>
              <a:ext uri="{FF2B5EF4-FFF2-40B4-BE49-F238E27FC236}">
                <a16:creationId xmlns:a16="http://schemas.microsoft.com/office/drawing/2014/main" id="{3148D630-115F-704D-8F3A-0CF7EE4B106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419" y="221944"/>
            <a:ext cx="1264611" cy="96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7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7" r:id="rId5"/>
  </p:sldLayoutIdLst>
  <p:transition/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1" kern="1200">
          <a:solidFill>
            <a:srgbClr val="002060"/>
          </a:solidFill>
          <a:latin typeface="SimHei" panose="02010609060101010101" pitchFamily="49" charset="-122"/>
          <a:ea typeface="SimHei" panose="02010609060101010101" pitchFamily="49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Microsoft YaHei" panose="020B0503020204020204" pitchFamily="34" charset="-122"/>
          <a:cs typeface="+mn-cs"/>
        </a:defRPr>
      </a:lvl1pPr>
      <a:lvl2pPr marL="557530" indent="-21463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Helvetica" pitchFamily="2" charset="0"/>
          <a:ea typeface="Microsoft YaHei" panose="020B0503020204020204" pitchFamily="34" charset="-122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Microsoft YaHei" panose="020B0503020204020204" pitchFamily="34" charset="-122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Helvetica" pitchFamily="2" charset="0"/>
          <a:ea typeface="Microsoft YaHei" panose="020B0503020204020204" pitchFamily="34" charset="-122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Helvetica" pitchFamily="2" charset="0"/>
          <a:ea typeface="Microsoft YaHei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79BC4A7-C10C-84D9-2F1D-16D844CB1E9A}"/>
              </a:ext>
            </a:extLst>
          </p:cNvPr>
          <p:cNvSpPr txBox="1"/>
          <p:nvPr/>
        </p:nvSpPr>
        <p:spPr>
          <a:xfrm>
            <a:off x="834948" y="2081432"/>
            <a:ext cx="1052210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JAVP: Joint-Aware Video Processing with Edge-Cloud Collaboration for DNN Inference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EF2B70-96A2-A4B2-B159-1448E0647ACF}"/>
              </a:ext>
            </a:extLst>
          </p:cNvPr>
          <p:cNvSpPr txBox="1"/>
          <p:nvPr/>
        </p:nvSpPr>
        <p:spPr>
          <a:xfrm>
            <a:off x="4018668" y="5244113"/>
            <a:ext cx="4154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Zheming Yang, Wen Ji, Qi Guo, &amp; Zhi Wang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12C5CE-D34B-05BE-7423-A5791FE33097}"/>
              </a:ext>
            </a:extLst>
          </p:cNvPr>
          <p:cNvSpPr txBox="1"/>
          <p:nvPr/>
        </p:nvSpPr>
        <p:spPr>
          <a:xfrm>
            <a:off x="3047999" y="48747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MM</a:t>
            </a:r>
            <a:r>
              <a:rPr lang="en-US" altLang="zh-CN" dirty="0"/>
              <a:t>’</a:t>
            </a:r>
            <a:r>
              <a:rPr lang="zh-CN" altLang="en-US" dirty="0"/>
              <a:t>23, October 29-November 3, 2023, Ottawa, ON, Canada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0A97C1-61D5-4415-810D-E5F5E9798535}"/>
              </a:ext>
            </a:extLst>
          </p:cNvPr>
          <p:cNvSpPr txBox="1"/>
          <p:nvPr/>
        </p:nvSpPr>
        <p:spPr>
          <a:xfrm>
            <a:off x="5144283" y="4001326"/>
            <a:ext cx="2335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Shuangwei Gao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16621323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8DBD99-1514-24F6-6495-EE9DAFF10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37C82C-25B3-469D-B1C1-F7501E47E3EE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B053F73-95FE-CF24-4285-7428BDF0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403921" cy="976312"/>
          </a:xfrm>
        </p:spPr>
        <p:txBody>
          <a:bodyPr/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 Multiscale Complexity-Aware Analysis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A5AB22-1D3C-D42D-11FD-4F1BC912B2A9}"/>
              </a:ext>
            </a:extLst>
          </p:cNvPr>
          <p:cNvSpPr txBox="1"/>
          <p:nvPr/>
        </p:nvSpPr>
        <p:spPr>
          <a:xfrm>
            <a:off x="609600" y="14456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4.2.2 Local Complexity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BCC7BE-C986-6F98-D2C9-947FE47F5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758" y="1878839"/>
            <a:ext cx="6078725" cy="18880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05A93B-A2B1-1059-D34C-D1F577180A5F}"/>
              </a:ext>
            </a:extLst>
          </p:cNvPr>
          <p:cNvSpPr txBox="1"/>
          <p:nvPr/>
        </p:nvSpPr>
        <p:spPr>
          <a:xfrm>
            <a:off x="1618871" y="3682612"/>
            <a:ext cx="85411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the difference between the object area and the background area in the image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C46267-B013-CEBE-CDDE-2F9E66EE9232}"/>
              </a:ext>
            </a:extLst>
          </p:cNvPr>
          <p:cNvSpPr txBox="1"/>
          <p:nvPr/>
        </p:nvSpPr>
        <p:spPr>
          <a:xfrm>
            <a:off x="2550812" y="4404123"/>
            <a:ext cx="30348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The information entropy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7B87746-ACD4-44A9-E8EC-4FB3581CA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50" y="4475417"/>
            <a:ext cx="2438525" cy="29846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2CFEBB2-37EE-431C-BF06-E6EEAEB8DA3F}"/>
              </a:ext>
            </a:extLst>
          </p:cNvPr>
          <p:cNvSpPr txBox="1"/>
          <p:nvPr/>
        </p:nvSpPr>
        <p:spPr>
          <a:xfrm>
            <a:off x="2596587" y="4934668"/>
            <a:ext cx="31852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The mutual information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9EFE892-BB3B-B349-7572-C9084C3D9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350" y="5014996"/>
            <a:ext cx="2231371" cy="29846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BB8FBFA-DEF1-54E6-FDEF-8899A06C7243}"/>
              </a:ext>
            </a:extLst>
          </p:cNvPr>
          <p:cNvSpPr txBox="1"/>
          <p:nvPr/>
        </p:nvSpPr>
        <p:spPr>
          <a:xfrm>
            <a:off x="2676339" y="5495564"/>
            <a:ext cx="31055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he contrast difference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B42BE67-ECB6-B469-538A-A90B86357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9772" y="5467068"/>
            <a:ext cx="2438525" cy="50167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74EF1D7-8E38-F483-C654-F12447ECA05C}"/>
              </a:ext>
            </a:extLst>
          </p:cNvPr>
          <p:cNvSpPr txBox="1"/>
          <p:nvPr/>
        </p:nvSpPr>
        <p:spPr>
          <a:xfrm>
            <a:off x="2128025" y="6075474"/>
            <a:ext cx="73076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the local complexity of the input task is 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𝐶</a:t>
            </a:r>
            <a:r>
              <a:rPr lang="zh-CN" altLang="en-US" baseline="-25000" dirty="0">
                <a:latin typeface="Times" panose="02020603050405020304" pitchFamily="18" charset="0"/>
                <a:cs typeface="Times" panose="02020603050405020304" pitchFamily="18" charset="0"/>
              </a:rPr>
              <a:t>𝑙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 = 𝛽</a:t>
            </a:r>
            <a:r>
              <a:rPr lang="zh-CN" altLang="en-US" baseline="-25000" dirty="0"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 · Δ𝐻 + 𝛽</a:t>
            </a:r>
            <a:r>
              <a:rPr lang="zh-CN" altLang="en-US" baseline="-25000" dirty="0"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 · Δ𝜃 .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88676D6-6E55-417F-ACAC-A3F385E98BC9}"/>
              </a:ext>
            </a:extLst>
          </p:cNvPr>
          <p:cNvSpPr/>
          <p:nvPr/>
        </p:nvSpPr>
        <p:spPr>
          <a:xfrm>
            <a:off x="1837275" y="4194928"/>
            <a:ext cx="7645138" cy="2444588"/>
          </a:xfrm>
          <a:prstGeom prst="rect">
            <a:avLst/>
          </a:prstGeom>
          <a:noFill/>
          <a:ln>
            <a:solidFill>
              <a:srgbClr val="226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38161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8C7B7A-5EC3-43F1-8014-CF551F86B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Adaptive Resource-Aware Optimization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9B8951-CE88-4B49-964C-15A83B885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37C82C-25B3-469D-B1C1-F7501E47E3EE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0F7A0C-68F3-4239-8466-0D5A1C185D0C}"/>
              </a:ext>
            </a:extLst>
          </p:cNvPr>
          <p:cNvSpPr txBox="1"/>
          <p:nvPr/>
        </p:nvSpPr>
        <p:spPr>
          <a:xfrm>
            <a:off x="816990" y="1450940"/>
            <a:ext cx="4649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4.3.1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 Formulation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9510340-8620-41C5-A4F2-C67AA23DF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759" y="1842021"/>
            <a:ext cx="1980216" cy="2227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7FA8923-7516-4A25-9514-91C97BA1A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759" y="2168217"/>
            <a:ext cx="1980216" cy="28017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2A7BA01-BC96-4550-B63B-5689DF7E5262}"/>
              </a:ext>
            </a:extLst>
          </p:cNvPr>
          <p:cNvSpPr txBox="1"/>
          <p:nvPr/>
        </p:nvSpPr>
        <p:spPr>
          <a:xfrm>
            <a:off x="3731391" y="1751407"/>
            <a:ext cx="1580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cs typeface="Times" panose="02020603050405020304" pitchFamily="18" charset="0"/>
              </a:rPr>
              <a:t>the video tasks：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D1449AC-B1B1-407E-BC5D-89D927F371F7}"/>
              </a:ext>
            </a:extLst>
          </p:cNvPr>
          <p:cNvSpPr txBox="1"/>
          <p:nvPr/>
        </p:nvSpPr>
        <p:spPr>
          <a:xfrm>
            <a:off x="4438402" y="2086514"/>
            <a:ext cx="873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cs typeface="Times" panose="02020603050405020304" pitchFamily="18" charset="0"/>
              </a:rPr>
              <a:t>S</a:t>
            </a:r>
            <a:r>
              <a:rPr lang="zh-CN" altLang="en-US" dirty="0">
                <a:cs typeface="Times" panose="02020603050405020304" pitchFamily="18" charset="0"/>
              </a:rPr>
              <a:t>ervers：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0B8A199-1884-4972-8715-3DDC62936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656" y="2676595"/>
            <a:ext cx="5230354" cy="1341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31DABD1-A393-4DEF-93D1-FEBF60240676}"/>
                  </a:ext>
                </a:extLst>
              </p:cNvPr>
              <p:cNvSpPr txBox="1"/>
              <p:nvPr/>
            </p:nvSpPr>
            <p:spPr>
              <a:xfrm>
                <a:off x="2538502" y="4206946"/>
                <a:ext cx="6738986" cy="1054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cs typeface="Times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cs typeface="Times" panose="02020603050405020304" pitchFamily="18" charset="0"/>
                  </a:rPr>
                  <a:t> are the accuracy and energy consumption at time slot 𝑡.</a:t>
                </a:r>
                <a:endParaRPr lang="en-US" altLang="zh-CN" dirty="0">
                  <a:cs typeface="Times" panose="02020603050405020304" pitchFamily="18" charset="0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,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cs typeface="Times" panose="02020603050405020304" pitchFamily="18" charset="0"/>
                  </a:rPr>
                  <a:t>: the delay of task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a:rPr lang="en-US" altLang="zh-CN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cs typeface="Times" panose="02020603050405020304" pitchFamily="18" charset="0"/>
                  </a:rPr>
                  <a:t>.</a:t>
                </a: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,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altLang="zh-CN" dirty="0">
                    <a:cs typeface="Times" panose="02020603050405020304" pitchFamily="18" charset="0"/>
                  </a:rPr>
                  <a:t>: whether the </a:t>
                </a:r>
                <a:r>
                  <a:rPr lang="zh-CN" altLang="en-US" dirty="0">
                    <a:cs typeface="Times" panose="02020603050405020304" pitchFamily="18" charset="0"/>
                  </a:rPr>
                  <a:t>𝑖</a:t>
                </a:r>
                <a:r>
                  <a:rPr lang="en-US" altLang="zh-CN" dirty="0">
                    <a:cs typeface="Times" panose="02020603050405020304" pitchFamily="18" charset="0"/>
                  </a:rPr>
                  <a:t>-</a:t>
                </a:r>
                <a:r>
                  <a:rPr lang="en-US" altLang="zh-CN" dirty="0" err="1">
                    <a:cs typeface="Times" panose="02020603050405020304" pitchFamily="18" charset="0"/>
                  </a:rPr>
                  <a:t>th</a:t>
                </a:r>
                <a:r>
                  <a:rPr lang="en-US" altLang="zh-CN" dirty="0">
                    <a:cs typeface="Times" panose="02020603050405020304" pitchFamily="18" charset="0"/>
                  </a:rPr>
                  <a:t> task is assigned to the </a:t>
                </a:r>
                <a:r>
                  <a:rPr lang="zh-CN" altLang="en-US" dirty="0">
                    <a:cs typeface="Times" panose="02020603050405020304" pitchFamily="18" charset="0"/>
                  </a:rPr>
                  <a:t>𝑗</a:t>
                </a:r>
                <a:r>
                  <a:rPr lang="en-US" altLang="zh-CN" dirty="0">
                    <a:cs typeface="Times" panose="02020603050405020304" pitchFamily="18" charset="0"/>
                  </a:rPr>
                  <a:t>-</a:t>
                </a:r>
                <a:r>
                  <a:rPr lang="en-US" altLang="zh-CN" dirty="0" err="1">
                    <a:cs typeface="Times" panose="02020603050405020304" pitchFamily="18" charset="0"/>
                  </a:rPr>
                  <a:t>th</a:t>
                </a:r>
                <a:r>
                  <a:rPr lang="en-US" altLang="zh-CN" dirty="0">
                    <a:cs typeface="Times" panose="02020603050405020304" pitchFamily="18" charset="0"/>
                  </a:rPr>
                  <a:t> server.</a:t>
                </a:r>
                <a:endParaRPr lang="zh-CN" altLang="en-US" dirty="0"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31DABD1-A393-4DEF-93D1-FEBF60240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502" y="4206946"/>
                <a:ext cx="6738986" cy="1054519"/>
              </a:xfrm>
              <a:prstGeom prst="rect">
                <a:avLst/>
              </a:prstGeom>
              <a:blipFill>
                <a:blip r:embed="rId5"/>
                <a:stretch>
                  <a:fillRect t="-1734" b="-6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BF981E91-891E-40DC-B52A-F61E5D8CE9F4}"/>
              </a:ext>
            </a:extLst>
          </p:cNvPr>
          <p:cNvSpPr txBox="1"/>
          <p:nvPr/>
        </p:nvSpPr>
        <p:spPr>
          <a:xfrm>
            <a:off x="5089694" y="5639632"/>
            <a:ext cx="3559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𝑈</a:t>
            </a:r>
            <a:r>
              <a:rPr lang="zh-CN" altLang="en-US" sz="1600" baseline="30000" dirty="0"/>
              <a:t>tri</a:t>
            </a:r>
            <a:r>
              <a:rPr lang="zh-CN" altLang="en-US" sz="1600" dirty="0"/>
              <a:t> = 𝑈</a:t>
            </a:r>
            <a:r>
              <a:rPr lang="zh-CN" altLang="en-US" sz="1600" baseline="30000" dirty="0"/>
              <a:t>comp</a:t>
            </a:r>
            <a:r>
              <a:rPr lang="zh-CN" altLang="en-US" sz="1600" dirty="0"/>
              <a:t> (𝑣) · 𝑈</a:t>
            </a:r>
            <a:r>
              <a:rPr lang="zh-CN" altLang="en-US" sz="1600" baseline="30000" dirty="0"/>
              <a:t>comm</a:t>
            </a:r>
            <a:r>
              <a:rPr lang="zh-CN" altLang="en-US" sz="1600" dirty="0"/>
              <a:t> (𝑣) · 𝑈</a:t>
            </a:r>
            <a:r>
              <a:rPr lang="zh-CN" altLang="en-US" sz="1600" baseline="30000" dirty="0"/>
              <a:t>cach</a:t>
            </a:r>
            <a:r>
              <a:rPr lang="zh-CN" altLang="en-US" sz="1600" dirty="0"/>
              <a:t> (𝑣)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1108AF3-E62A-437B-911D-BDB45202DDB1}"/>
              </a:ext>
            </a:extLst>
          </p:cNvPr>
          <p:cNvSpPr txBox="1"/>
          <p:nvPr/>
        </p:nvSpPr>
        <p:spPr>
          <a:xfrm>
            <a:off x="2516186" y="52703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cs typeface="Times" panose="02020603050405020304" pitchFamily="18" charset="0"/>
              </a:rPr>
              <a:t>a heterogeneous resource metric model: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81A20AF-1385-4BB6-92FF-A71AAB251D5E}"/>
              </a:ext>
            </a:extLst>
          </p:cNvPr>
          <p:cNvSpPr txBox="1"/>
          <p:nvPr/>
        </p:nvSpPr>
        <p:spPr>
          <a:xfrm>
            <a:off x="674186" y="6007923"/>
            <a:ext cx="3336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4.3.2 Solution Algorithm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31634D6-6B24-4C3C-877B-05F36A819D42}"/>
              </a:ext>
            </a:extLst>
          </p:cNvPr>
          <p:cNvSpPr/>
          <p:nvPr/>
        </p:nvSpPr>
        <p:spPr>
          <a:xfrm>
            <a:off x="2696065" y="2620862"/>
            <a:ext cx="5736243" cy="1541283"/>
          </a:xfrm>
          <a:prstGeom prst="rect">
            <a:avLst/>
          </a:prstGeom>
          <a:noFill/>
          <a:ln>
            <a:solidFill>
              <a:srgbClr val="226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13676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4057B8FD-A8B4-4506-A640-A37C75E00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708" y="3213186"/>
            <a:ext cx="5378734" cy="33536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EE493A9-46FB-4F84-9B21-0E7F94A7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Gray wolf optimizer</a:t>
            </a:r>
            <a:endParaRPr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5E5517-5920-48C8-A061-26CAF0574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37C82C-25B3-469D-B1C1-F7501E47E3EE}" type="slidenum">
              <a:rPr lang="zh-CN" altLang="en-US" smtClean="0"/>
              <a:t>12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9D61BF-2207-42D9-A814-8449B7FE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28" y="1780231"/>
            <a:ext cx="3419252" cy="163746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AC370A1-AF3F-42AC-B8D4-D29208001A5A}"/>
              </a:ext>
            </a:extLst>
          </p:cNvPr>
          <p:cNvSpPr txBox="1"/>
          <p:nvPr/>
        </p:nvSpPr>
        <p:spPr>
          <a:xfrm>
            <a:off x="815528" y="1408744"/>
            <a:ext cx="3712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  Social hierarchy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F25E30B-777A-49AC-A2F2-B104BC01F847}"/>
              </a:ext>
            </a:extLst>
          </p:cNvPr>
          <p:cNvSpPr txBox="1"/>
          <p:nvPr/>
        </p:nvSpPr>
        <p:spPr>
          <a:xfrm>
            <a:off x="815528" y="3514236"/>
            <a:ext cx="3500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  Encircling prey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DB456C-812A-44CC-9928-696EE2210D59}"/>
              </a:ext>
            </a:extLst>
          </p:cNvPr>
          <p:cNvSpPr txBox="1"/>
          <p:nvPr/>
        </p:nvSpPr>
        <p:spPr>
          <a:xfrm>
            <a:off x="6153872" y="1408744"/>
            <a:ext cx="2890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  Hunting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37112EE-6352-4977-BC68-6A0581BC7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521" y="1891777"/>
            <a:ext cx="4546834" cy="135262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7D89007-0750-49CC-AE55-7052884F6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81" y="4052964"/>
            <a:ext cx="4464279" cy="71758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2999F8E-2F68-4EE2-BE5E-3F9B6148D9EF}"/>
              </a:ext>
            </a:extLst>
          </p:cNvPr>
          <p:cNvSpPr txBox="1"/>
          <p:nvPr/>
        </p:nvSpPr>
        <p:spPr>
          <a:xfrm>
            <a:off x="509159" y="5866034"/>
            <a:ext cx="54285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cs typeface="Times" panose="02020603050405020304" pitchFamily="18" charset="0"/>
              </a:rPr>
              <a:t>t: </a:t>
            </a:r>
            <a:r>
              <a:rPr lang="zh-CN" altLang="en-US" dirty="0">
                <a:cs typeface="Times" panose="02020603050405020304" pitchFamily="18" charset="0"/>
              </a:rPr>
              <a:t>the current iteration</a:t>
            </a:r>
            <a:r>
              <a:rPr lang="en-US" altLang="zh-CN" dirty="0">
                <a:cs typeface="Times" panose="02020603050405020304" pitchFamily="18" charset="0"/>
              </a:rPr>
              <a:t>;</a:t>
            </a:r>
            <a:r>
              <a:rPr lang="zh-CN" altLang="en-US" dirty="0">
                <a:cs typeface="Times" panose="02020603050405020304" pitchFamily="18" charset="0"/>
              </a:rPr>
              <a:t> A and C are coefficient vectors</a:t>
            </a:r>
            <a:r>
              <a:rPr lang="en-US" altLang="zh-CN" dirty="0">
                <a:cs typeface="Times" panose="02020603050405020304" pitchFamily="18" charset="0"/>
              </a:rPr>
              <a:t>;</a:t>
            </a:r>
            <a:r>
              <a:rPr lang="zh-CN" altLang="en-US" dirty="0">
                <a:cs typeface="Times" panose="02020603050405020304" pitchFamily="18" charset="0"/>
              </a:rPr>
              <a:t> </a:t>
            </a:r>
            <a:endParaRPr lang="en-US" altLang="zh-CN" dirty="0">
              <a:cs typeface="Times" panose="02020603050405020304" pitchFamily="18" charset="0"/>
            </a:endParaRPr>
          </a:p>
          <a:p>
            <a:r>
              <a:rPr lang="zh-CN" altLang="en-US" dirty="0">
                <a:cs typeface="Times" panose="02020603050405020304" pitchFamily="18" charset="0"/>
              </a:rPr>
              <a:t>X</a:t>
            </a:r>
            <a:r>
              <a:rPr lang="zh-CN" altLang="en-US" baseline="-25000" dirty="0">
                <a:cs typeface="Times" panose="02020603050405020304" pitchFamily="18" charset="0"/>
              </a:rPr>
              <a:t>p</a:t>
            </a:r>
            <a:r>
              <a:rPr lang="en-US" altLang="zh-CN" dirty="0">
                <a:cs typeface="Times" panose="02020603050405020304" pitchFamily="18" charset="0"/>
              </a:rPr>
              <a:t>,X :</a:t>
            </a:r>
            <a:r>
              <a:rPr lang="zh-CN" altLang="en-US" dirty="0">
                <a:cs typeface="Times" panose="02020603050405020304" pitchFamily="18" charset="0"/>
              </a:rPr>
              <a:t> the position vector of the prey </a:t>
            </a:r>
            <a:r>
              <a:rPr lang="en-US" altLang="zh-CN" dirty="0">
                <a:cs typeface="Times" panose="02020603050405020304" pitchFamily="18" charset="0"/>
              </a:rPr>
              <a:t>and </a:t>
            </a:r>
            <a:r>
              <a:rPr lang="zh-CN" altLang="en-US" dirty="0">
                <a:cs typeface="Times" panose="02020603050405020304" pitchFamily="18" charset="0"/>
              </a:rPr>
              <a:t>a grey wolf.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97E453F-3D9F-4A95-AE97-248AE97F5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528" y="4927667"/>
            <a:ext cx="4527783" cy="67313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FDDFE44-DDFE-4574-9A92-B2C72F9BC5BE}"/>
              </a:ext>
            </a:extLst>
          </p:cNvPr>
          <p:cNvSpPr/>
          <p:nvPr/>
        </p:nvSpPr>
        <p:spPr>
          <a:xfrm>
            <a:off x="649660" y="4029177"/>
            <a:ext cx="4859518" cy="1741538"/>
          </a:xfrm>
          <a:prstGeom prst="rect">
            <a:avLst/>
          </a:prstGeom>
          <a:noFill/>
          <a:ln>
            <a:solidFill>
              <a:srgbClr val="226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5478C5D-D633-4642-A368-23A91597EBC8}"/>
              </a:ext>
            </a:extLst>
          </p:cNvPr>
          <p:cNvSpPr/>
          <p:nvPr/>
        </p:nvSpPr>
        <p:spPr>
          <a:xfrm>
            <a:off x="6385481" y="1868087"/>
            <a:ext cx="4907830" cy="1352620"/>
          </a:xfrm>
          <a:prstGeom prst="rect">
            <a:avLst/>
          </a:prstGeom>
          <a:noFill/>
          <a:ln>
            <a:solidFill>
              <a:srgbClr val="226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13244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DE9EB1-79C9-43DC-901F-BFBD69B56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37C82C-25B3-469D-B1C1-F7501E47E3EE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8BBC5EF-C4D2-4A58-B7EA-80460C08A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403921" cy="976312"/>
          </a:xfrm>
        </p:spPr>
        <p:txBody>
          <a:bodyPr/>
          <a:lstStyle/>
          <a:p>
            <a:r>
              <a:rPr lang="en-US" altLang="zh-CN" sz="2800" dirty="0"/>
              <a:t>Gray wolf optimizer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8CB3997-24D1-4B62-80F8-17609432E60A}"/>
              </a:ext>
            </a:extLst>
          </p:cNvPr>
          <p:cNvSpPr txBox="1"/>
          <p:nvPr/>
        </p:nvSpPr>
        <p:spPr>
          <a:xfrm>
            <a:off x="779281" y="1455240"/>
            <a:ext cx="8105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Attacking prey (exploitation)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&amp; Search for prey (exploration)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8E91E9B-8057-490B-9C0E-A63D68BC9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473" y="1884873"/>
            <a:ext cx="4068783" cy="249889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B5AC3A-570C-4A77-A73D-466CC8FD46DC}"/>
              </a:ext>
            </a:extLst>
          </p:cNvPr>
          <p:cNvSpPr txBox="1"/>
          <p:nvPr/>
        </p:nvSpPr>
        <p:spPr>
          <a:xfrm>
            <a:off x="2037761" y="4643317"/>
            <a:ext cx="6945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cs typeface="Times" panose="02020603050405020304" pitchFamily="18" charset="0"/>
              </a:rPr>
              <a:t>A is also decreased by a. </a:t>
            </a:r>
            <a:r>
              <a:rPr lang="en-US" altLang="zh-CN" dirty="0">
                <a:cs typeface="Times" panose="02020603050405020304" pitchFamily="18" charset="0"/>
              </a:rPr>
              <a:t>A is a random value in the interval [-2a, 2a] where a is decreased from 2 to 0 over the course of iterations. </a:t>
            </a:r>
            <a:endParaRPr lang="zh-CN" altLang="en-US" dirty="0">
              <a:cs typeface="Times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D2DF467-41EC-4EBF-815C-7CF39E72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09" y="2407223"/>
            <a:ext cx="5340068" cy="158859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0DBD19C-A741-4A10-BB50-18435148598B}"/>
              </a:ext>
            </a:extLst>
          </p:cNvPr>
          <p:cNvSpPr txBox="1"/>
          <p:nvPr/>
        </p:nvSpPr>
        <p:spPr>
          <a:xfrm>
            <a:off x="1967058" y="5463801"/>
            <a:ext cx="737961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zh-CN" altLang="en-US" dirty="0">
                <a:cs typeface="Times" panose="02020603050405020304" pitchFamily="18" charset="0"/>
              </a:rPr>
              <a:t>the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cs typeface="Times" panose="02020603050405020304" pitchFamily="18" charset="0"/>
              </a:rPr>
              <a:t>C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cs typeface="Times" panose="02020603050405020304" pitchFamily="18" charset="0"/>
              </a:rPr>
              <a:t>vector </a:t>
            </a:r>
            <a:r>
              <a:rPr lang="zh-CN" altLang="en-US" dirty="0">
                <a:cs typeface="Times" panose="02020603050405020304" pitchFamily="18" charset="0"/>
              </a:rPr>
              <a:t>contains random values in [0,2]. a more random behavior throughout optimization, favoring exploration and local optima avoidance</a:t>
            </a:r>
            <a:r>
              <a:rPr lang="en-US" altLang="zh-CN" dirty="0">
                <a:cs typeface="Times" panose="02020603050405020304" pitchFamily="18" charset="0"/>
              </a:rPr>
              <a:t>.</a:t>
            </a:r>
            <a:endParaRPr lang="zh-CN" altLang="en-US" dirty="0">
              <a:cs typeface="Times" panose="02020603050405020304" pitchFamily="18" charset="0"/>
            </a:endParaRPr>
          </a:p>
          <a:p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535401E-98AD-41E0-957D-A71DB754B078}"/>
              </a:ext>
            </a:extLst>
          </p:cNvPr>
          <p:cNvSpPr/>
          <p:nvPr/>
        </p:nvSpPr>
        <p:spPr>
          <a:xfrm>
            <a:off x="779281" y="2214683"/>
            <a:ext cx="5755064" cy="1909544"/>
          </a:xfrm>
          <a:prstGeom prst="rect">
            <a:avLst/>
          </a:prstGeom>
          <a:noFill/>
          <a:ln>
            <a:solidFill>
              <a:srgbClr val="226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54303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221F43-CEB0-4757-B6C6-A3F3A24B6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37C82C-25B3-469D-B1C1-F7501E47E3EE}" type="slidenum">
              <a:rPr lang="zh-CN" altLang="en-US" smtClean="0"/>
              <a:t>14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045060-CDEE-48B0-A3A4-EFA38B9A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539" y="1615271"/>
            <a:ext cx="6605296" cy="4376761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6ADE2CDE-60D6-4B13-9F0B-43B5B8BF1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403921" cy="976312"/>
          </a:xfrm>
        </p:spPr>
        <p:txBody>
          <a:bodyPr/>
          <a:lstStyle/>
          <a:p>
            <a:r>
              <a:rPr lang="en-US" altLang="zh-CN" sz="2800" dirty="0"/>
              <a:t>Gray wolf optimizer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8200705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77685-BE10-438E-8146-BE424E6E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Adaptive Resource-Aware Optimization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4F1231-83C0-41AC-98BC-7E82EFF1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37C82C-25B3-469D-B1C1-F7501E47E3EE}" type="slidenum">
              <a:rPr lang="zh-CN" altLang="en-US" smtClean="0"/>
              <a:t>15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A884BE7-E059-4CD9-A5B2-C38638EE1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1721448"/>
            <a:ext cx="4487168" cy="44625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2811FDA-55F3-4FB4-8F11-F850EB376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084" y="2382205"/>
            <a:ext cx="3849587" cy="49271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9BB290E-3BFD-4CAD-A539-008ED2CAAAC3}"/>
              </a:ext>
            </a:extLst>
          </p:cNvPr>
          <p:cNvSpPr txBox="1"/>
          <p:nvPr/>
        </p:nvSpPr>
        <p:spPr>
          <a:xfrm>
            <a:off x="5792828" y="1961602"/>
            <a:ext cx="442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cs typeface="Times" panose="02020603050405020304" pitchFamily="18" charset="0"/>
              </a:rPr>
              <a:t>the average fitness value</a:t>
            </a:r>
            <a:r>
              <a:rPr lang="zh-CN" altLang="en-US" dirty="0">
                <a:cs typeface="Times" panose="02020603050405020304" pitchFamily="18" charset="0"/>
              </a:rPr>
              <a:t>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9D73C23-03C7-40ED-A59A-8FB5398D63D9}"/>
              </a:ext>
            </a:extLst>
          </p:cNvPr>
          <p:cNvSpPr txBox="1"/>
          <p:nvPr/>
        </p:nvSpPr>
        <p:spPr>
          <a:xfrm>
            <a:off x="5792828" y="2854079"/>
            <a:ext cx="3134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cs typeface="Times" panose="02020603050405020304" pitchFamily="18" charset="0"/>
              </a:rPr>
              <a:t>an adaptive factor：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B2213C0-BDFB-45AF-BBD0-79F21F5C6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233" y="3193182"/>
            <a:ext cx="2508773" cy="4545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DAE122-CA94-4D12-BE73-71FE9D33A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040" y="3939822"/>
            <a:ext cx="3243481" cy="3909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05C16F-5177-4870-80BA-6F653278E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0040" y="4388071"/>
            <a:ext cx="3243481" cy="3735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0805FD-21A2-4414-A985-2FDD1249B9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7652" y="4876290"/>
            <a:ext cx="4510463" cy="30372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CD6257F-D5B9-4378-8183-BB75A39A039D}"/>
              </a:ext>
            </a:extLst>
          </p:cNvPr>
          <p:cNvSpPr txBox="1"/>
          <p:nvPr/>
        </p:nvSpPr>
        <p:spPr>
          <a:xfrm>
            <a:off x="5296634" y="5353223"/>
            <a:ext cx="6727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zh-CN" altLang="en-US" dirty="0">
                <a:cs typeface="Times" panose="02020603050405020304" pitchFamily="18" charset="0"/>
              </a:rPr>
              <a:t>In the above algorithm, a resource allocation scheme needs to be determined for each task.</a:t>
            </a:r>
            <a:r>
              <a:rPr lang="en-US" altLang="zh-CN" dirty="0">
                <a:cs typeface="Times" panose="02020603050405020304" pitchFamily="18" charset="0"/>
              </a:rPr>
              <a:t> the complexity of the algorithm is </a:t>
            </a:r>
            <a:r>
              <a:rPr lang="zh-CN" altLang="en-US" dirty="0">
                <a:cs typeface="Times" panose="02020603050405020304" pitchFamily="18" charset="0"/>
              </a:rPr>
              <a:t>𝑂 </a:t>
            </a:r>
            <a:r>
              <a:rPr lang="en-US" altLang="zh-CN" dirty="0">
                <a:cs typeface="Times" panose="02020603050405020304" pitchFamily="18" charset="0"/>
              </a:rPr>
              <a:t>(</a:t>
            </a:r>
            <a:r>
              <a:rPr lang="zh-CN" altLang="en-US" dirty="0">
                <a:cs typeface="Times" panose="02020603050405020304" pitchFamily="18" charset="0"/>
              </a:rPr>
              <a:t>𝐾𝑆</a:t>
            </a:r>
            <a:r>
              <a:rPr lang="en-US" altLang="zh-CN" dirty="0">
                <a:cs typeface="Times" panose="02020603050405020304" pitchFamily="18" charset="0"/>
              </a:rPr>
              <a:t>).</a:t>
            </a:r>
            <a:endParaRPr lang="zh-CN" altLang="en-US" dirty="0">
              <a:cs typeface="Times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4758123-8BDD-455B-BD1C-D907CDEE2530}"/>
              </a:ext>
            </a:extLst>
          </p:cNvPr>
          <p:cNvSpPr txBox="1"/>
          <p:nvPr/>
        </p:nvSpPr>
        <p:spPr>
          <a:xfrm>
            <a:off x="609600" y="1352116"/>
            <a:ext cx="3336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4.3.2 Solution Algorithm</a:t>
            </a:r>
          </a:p>
        </p:txBody>
      </p:sp>
    </p:spTree>
    <p:extLst>
      <p:ext uri="{BB962C8B-B14F-4D97-AF65-F5344CB8AC3E}">
        <p14:creationId xmlns:p14="http://schemas.microsoft.com/office/powerpoint/2010/main" val="252533479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A8B8F8-AE70-497D-916C-26F9B7C99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37C82C-25B3-469D-B1C1-F7501E47E3EE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E49F9889-A066-4CE5-86C5-4516FFF5C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403921" cy="976312"/>
          </a:xfrm>
        </p:spPr>
        <p:txBody>
          <a:bodyPr/>
          <a:lstStyle/>
          <a:p>
            <a:r>
              <a:rPr lang="en-US" altLang="zh-CN" sz="2400" dirty="0"/>
              <a:t>Performance Evaluation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D103F9-604C-4F77-B1D2-2A0490B5348F}"/>
              </a:ext>
            </a:extLst>
          </p:cNvPr>
          <p:cNvSpPr txBox="1"/>
          <p:nvPr/>
        </p:nvSpPr>
        <p:spPr>
          <a:xfrm>
            <a:off x="980387" y="1489297"/>
            <a:ext cx="5684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rgbClr val="2264A6"/>
                </a:solidFill>
              </a:rPr>
              <a:t>Datasets</a:t>
            </a:r>
            <a:r>
              <a:rPr lang="en-US" altLang="zh-CN" sz="1600" dirty="0"/>
              <a:t> : UA-DETRAC dataset and DAWN dataset</a:t>
            </a:r>
            <a:endParaRPr lang="zh-CN" alt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789D80B-BA87-417C-9FFD-24C6585E5C75}"/>
              </a:ext>
            </a:extLst>
          </p:cNvPr>
          <p:cNvSpPr txBox="1"/>
          <p:nvPr/>
        </p:nvSpPr>
        <p:spPr>
          <a:xfrm>
            <a:off x="980387" y="1874017"/>
            <a:ext cx="62688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2264A6"/>
                </a:solidFill>
              </a:rPr>
              <a:t>cloud server</a:t>
            </a:r>
            <a:r>
              <a:rPr lang="zh-CN" altLang="en-US" sz="1600" dirty="0"/>
              <a:t>：one NVIDIA A100 GPU with 40 GB memory </a:t>
            </a:r>
            <a:endParaRPr lang="en-US" altLang="zh-CN" sz="1600" dirty="0"/>
          </a:p>
          <a:p>
            <a:r>
              <a:rPr lang="en-US" altLang="zh-CN" sz="1600" dirty="0"/>
              <a:t>	</a:t>
            </a:r>
            <a:r>
              <a:rPr lang="en-US" altLang="zh-CN" sz="1600" dirty="0">
                <a:solidFill>
                  <a:srgbClr val="2264A6"/>
                </a:solidFill>
              </a:rPr>
              <a:t>Edge</a:t>
            </a:r>
            <a:r>
              <a:rPr lang="zh-CN" altLang="en-US" sz="1600" dirty="0"/>
              <a:t>：four NVIDIA Jetson Xavier NX with 8 GB memory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0A00216-0EC8-4E96-9FF3-FB894AB10C6D}"/>
              </a:ext>
            </a:extLst>
          </p:cNvPr>
          <p:cNvSpPr txBox="1"/>
          <p:nvPr/>
        </p:nvSpPr>
        <p:spPr>
          <a:xfrm>
            <a:off x="980387" y="2504958"/>
            <a:ext cx="2333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rgbClr val="2264A6"/>
                </a:solidFill>
              </a:rPr>
              <a:t>DNN model </a:t>
            </a:r>
            <a:r>
              <a:rPr lang="en-US" altLang="zh-CN" sz="1600" dirty="0"/>
              <a:t>: Yolov5</a:t>
            </a:r>
            <a:endParaRPr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8707F5C-ECC8-425C-A289-347A0908C31D}"/>
              </a:ext>
            </a:extLst>
          </p:cNvPr>
          <p:cNvSpPr txBox="1"/>
          <p:nvPr/>
        </p:nvSpPr>
        <p:spPr>
          <a:xfrm>
            <a:off x="980387" y="2897193"/>
            <a:ext cx="2098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2264A6"/>
                </a:solidFill>
              </a:rPr>
              <a:t>Evaluation Metrics</a:t>
            </a:r>
            <a:r>
              <a:rPr lang="en-US" altLang="zh-CN" sz="1600" dirty="0"/>
              <a:t>:</a:t>
            </a:r>
            <a:endParaRPr lang="zh-CN" altLang="en-US" sz="1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7D8C62D-86DE-4B2A-B7C8-3F0EA15F0BA0}"/>
              </a:ext>
            </a:extLst>
          </p:cNvPr>
          <p:cNvSpPr txBox="1"/>
          <p:nvPr/>
        </p:nvSpPr>
        <p:spPr>
          <a:xfrm>
            <a:off x="3078928" y="2990938"/>
            <a:ext cx="80447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Accuracy : </a:t>
            </a:r>
            <a:r>
              <a:rPr lang="en-US" altLang="zh-CN" dirty="0"/>
              <a:t>mAP50, IoU is greater than 0.5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Delay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Energy consumption : inference energy consumption &amp; transmission energy consumption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B4F9BD6-A260-44C7-8EE9-D7B05FB77AA7}"/>
              </a:ext>
            </a:extLst>
          </p:cNvPr>
          <p:cNvSpPr txBox="1"/>
          <p:nvPr/>
        </p:nvSpPr>
        <p:spPr>
          <a:xfrm>
            <a:off x="980387" y="4126618"/>
            <a:ext cx="23331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2264A6"/>
                </a:solidFill>
              </a:rPr>
              <a:t>Baseline Methods</a:t>
            </a:r>
            <a:r>
              <a:rPr lang="zh-CN" altLang="en-US" sz="1600" dirty="0"/>
              <a:t>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6A59B66-D39F-4B79-89E9-E2C0D41F80C1}"/>
              </a:ext>
            </a:extLst>
          </p:cNvPr>
          <p:cNvSpPr txBox="1"/>
          <p:nvPr/>
        </p:nvSpPr>
        <p:spPr>
          <a:xfrm>
            <a:off x="2936449" y="4518853"/>
            <a:ext cx="8088198" cy="1922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RDAP : This is a resource deployment method by task aggregation and delay thresholds. 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DAO: This </a:t>
            </a:r>
            <a:r>
              <a:rPr lang="en-US" altLang="zh-CN" dirty="0"/>
              <a:t>is </a:t>
            </a:r>
            <a:r>
              <a:rPr lang="zh-CN" altLang="en-US" dirty="0"/>
              <a:t>a dynamic adaptive offloading method by adjusting the video bitrate and resolution.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Sniper: This is an inference scheduling method based on time-aware </a:t>
            </a:r>
            <a:r>
              <a:rPr lang="en-US" altLang="zh-CN" dirty="0"/>
              <a:t>by </a:t>
            </a:r>
            <a:r>
              <a:rPr lang="zh-CN" altLang="en-US" dirty="0"/>
              <a:t>predic</a:t>
            </a:r>
            <a:r>
              <a:rPr lang="en-US" altLang="zh-CN" dirty="0"/>
              <a:t>ting</a:t>
            </a:r>
            <a:r>
              <a:rPr lang="zh-CN" altLang="en-US" dirty="0"/>
              <a:t> the inference time of a DNN and guides task scheduling</a:t>
            </a:r>
            <a:r>
              <a:rPr lang="zh-CN" alt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181042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A8B8F8-AE70-497D-916C-26F9B7C99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37C82C-25B3-469D-B1C1-F7501E47E3EE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E49F9889-A066-4CE5-86C5-4516FFF5C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403921" cy="976312"/>
          </a:xfrm>
        </p:spPr>
        <p:txBody>
          <a:bodyPr/>
          <a:lstStyle/>
          <a:p>
            <a:r>
              <a:rPr lang="en-US" altLang="zh-CN" sz="2400" dirty="0"/>
              <a:t>Performance Evaluation</a:t>
            </a:r>
            <a:endParaRPr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283EE2B-62C0-4728-B14D-6A94B41858D0}"/>
              </a:ext>
            </a:extLst>
          </p:cNvPr>
          <p:cNvSpPr txBox="1"/>
          <p:nvPr/>
        </p:nvSpPr>
        <p:spPr>
          <a:xfrm>
            <a:off x="609600" y="1352116"/>
            <a:ext cx="5286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5.2.1 Joint-Aware Advantage Analysis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52DEFC-6742-4773-A7D7-C382AF08E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17" y="2616297"/>
            <a:ext cx="5644777" cy="29441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76CE0F-CB0E-4F22-B37B-C13FC0FA0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37079"/>
            <a:ext cx="5405497" cy="163422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7670C0-63B0-4B10-B07B-704DCBE1B164}"/>
              </a:ext>
            </a:extLst>
          </p:cNvPr>
          <p:cNvSpPr txBox="1"/>
          <p:nvPr/>
        </p:nvSpPr>
        <p:spPr>
          <a:xfrm>
            <a:off x="2522445" y="1931167"/>
            <a:ext cx="706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range of values for the task accuracy requirements is [0.5,0.8].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457664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A8B8F8-AE70-497D-916C-26F9B7C99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37C82C-25B3-469D-B1C1-F7501E47E3EE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E49F9889-A066-4CE5-86C5-4516FFF5C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403921" cy="976312"/>
          </a:xfrm>
        </p:spPr>
        <p:txBody>
          <a:bodyPr/>
          <a:lstStyle/>
          <a:p>
            <a:r>
              <a:rPr lang="en-US" altLang="zh-CN" sz="2400" dirty="0"/>
              <a:t>Performance Evaluation</a:t>
            </a:r>
            <a:endParaRPr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283EE2B-62C0-4728-B14D-6A94B41858D0}"/>
              </a:ext>
            </a:extLst>
          </p:cNvPr>
          <p:cNvSpPr txBox="1"/>
          <p:nvPr/>
        </p:nvSpPr>
        <p:spPr>
          <a:xfrm>
            <a:off x="609599" y="1352116"/>
            <a:ext cx="6333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5.2.2 Accuracy-Energy Consumption Tradeoff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B6945E-AD8F-4262-ADE5-06EFFE18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67" y="1783355"/>
            <a:ext cx="4006424" cy="14285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2B5BB1-7391-4A71-BC24-CF2E377FE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67" y="3273848"/>
            <a:ext cx="3889832" cy="33537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BEDF14-F107-4540-91FA-D104EB197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642" y="2255969"/>
            <a:ext cx="6138199" cy="29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0801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A8B8F8-AE70-497D-916C-26F9B7C99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37C82C-25B3-469D-B1C1-F7501E47E3EE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E49F9889-A066-4CE5-86C5-4516FFF5C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403921" cy="976312"/>
          </a:xfrm>
        </p:spPr>
        <p:txBody>
          <a:bodyPr/>
          <a:lstStyle/>
          <a:p>
            <a:r>
              <a:rPr lang="en-US" altLang="zh-CN" sz="2400" dirty="0"/>
              <a:t>Performance Evaluation</a:t>
            </a:r>
            <a:endParaRPr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283EE2B-62C0-4728-B14D-6A94B41858D0}"/>
              </a:ext>
            </a:extLst>
          </p:cNvPr>
          <p:cNvSpPr txBox="1"/>
          <p:nvPr/>
        </p:nvSpPr>
        <p:spPr>
          <a:xfrm>
            <a:off x="609599" y="1352116"/>
            <a:ext cx="6333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5.2.3 Accuracy-Delay Tradeoff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0A3D2C-C011-4A3C-81EE-BF2B81E8A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24" y="2906409"/>
            <a:ext cx="4576816" cy="24008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848F04-B3D0-42B2-AF02-56CC62BE4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322" y="2940881"/>
            <a:ext cx="4579137" cy="240088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0658465-92ED-463D-AA61-9AD191B62070}"/>
              </a:ext>
            </a:extLst>
          </p:cNvPr>
          <p:cNvSpPr txBox="1"/>
          <p:nvPr/>
        </p:nvSpPr>
        <p:spPr>
          <a:xfrm>
            <a:off x="2057066" y="1958139"/>
            <a:ext cx="807786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zh-CN" altLang="en-US" dirty="0"/>
              <a:t>To test the optimization results of the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tradeoff between accuracy and delay, </a:t>
            </a:r>
            <a:r>
              <a:rPr lang="zh-CN" altLang="en-US" dirty="0"/>
              <a:t>we set the range of delay requirements to [0.2,0.6].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4948272-8518-4648-9224-9A36DB9B5BD8}"/>
              </a:ext>
            </a:extLst>
          </p:cNvPr>
          <p:cNvSpPr txBox="1"/>
          <p:nvPr/>
        </p:nvSpPr>
        <p:spPr>
          <a:xfrm>
            <a:off x="2057066" y="5710022"/>
            <a:ext cx="78329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en-US" altLang="zh-CN" dirty="0"/>
              <a:t>T</a:t>
            </a:r>
            <a:r>
              <a:rPr lang="zh-CN" altLang="en-US" dirty="0"/>
              <a:t>he dynamic allocation of resources can have a significant impact on the delay for task processing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924351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51EE215-9387-4075-9F83-D6AC9BD20627}"/>
              </a:ext>
            </a:extLst>
          </p:cNvPr>
          <p:cNvSpPr txBox="1"/>
          <p:nvPr/>
        </p:nvSpPr>
        <p:spPr>
          <a:xfrm>
            <a:off x="626763" y="556583"/>
            <a:ext cx="7113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Content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E97A5D-543B-E47A-F902-2F4717AE633E}"/>
              </a:ext>
            </a:extLst>
          </p:cNvPr>
          <p:cNvSpPr txBox="1"/>
          <p:nvPr/>
        </p:nvSpPr>
        <p:spPr>
          <a:xfrm>
            <a:off x="3934488" y="1628406"/>
            <a:ext cx="5358809" cy="417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6500"/>
              </a:lnSpc>
              <a:buAutoNum type="arabicPeriod"/>
            </a:pPr>
            <a:r>
              <a:rPr lang="en-US" altLang="zh-CN" sz="3600" dirty="0"/>
              <a:t>Introduction</a:t>
            </a:r>
          </a:p>
          <a:p>
            <a:pPr marL="342900" indent="-342900">
              <a:lnSpc>
                <a:spcPts val="6500"/>
              </a:lnSpc>
              <a:buAutoNum type="arabicPeriod"/>
            </a:pPr>
            <a:r>
              <a:rPr lang="en-US" altLang="zh-CN" sz="3600" dirty="0"/>
              <a:t>Motivation</a:t>
            </a:r>
          </a:p>
          <a:p>
            <a:pPr marL="342900" indent="-342900">
              <a:lnSpc>
                <a:spcPts val="6500"/>
              </a:lnSpc>
              <a:buAutoNum type="arabicPeriod"/>
            </a:pPr>
            <a:r>
              <a:rPr lang="en-US" altLang="zh-CN" sz="3600" dirty="0"/>
              <a:t>JAVP Architecture</a:t>
            </a:r>
          </a:p>
          <a:p>
            <a:pPr marL="342900" indent="-342900">
              <a:lnSpc>
                <a:spcPts val="6500"/>
              </a:lnSpc>
              <a:buAutoNum type="arabicPeriod"/>
            </a:pPr>
            <a:r>
              <a:rPr lang="en-US" altLang="zh-CN" sz="3600" dirty="0"/>
              <a:t>Performance Evaluation</a:t>
            </a:r>
          </a:p>
          <a:p>
            <a:pPr marL="342900" indent="-342900">
              <a:lnSpc>
                <a:spcPts val="6500"/>
              </a:lnSpc>
              <a:buAutoNum type="arabicPeriod"/>
            </a:pPr>
            <a:r>
              <a:rPr lang="en-US" altLang="zh-CN" sz="3600" dirty="0"/>
              <a:t>Conclusion</a:t>
            </a:r>
            <a:endParaRPr lang="zh-CN" altLang="en-US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9CAEBA-67A9-BB31-56A3-0C903370AE92}"/>
              </a:ext>
            </a:extLst>
          </p:cNvPr>
          <p:cNvSpPr txBox="1"/>
          <p:nvPr/>
        </p:nvSpPr>
        <p:spPr>
          <a:xfrm>
            <a:off x="1096981" y="3526941"/>
            <a:ext cx="1906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894822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A8B8F8-AE70-497D-916C-26F9B7C99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37C82C-25B3-469D-B1C1-F7501E47E3EE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E49F9889-A066-4CE5-86C5-4516FFF5C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403921" cy="976312"/>
          </a:xfrm>
        </p:spPr>
        <p:txBody>
          <a:bodyPr/>
          <a:lstStyle/>
          <a:p>
            <a:r>
              <a:rPr lang="en-US" altLang="zh-CN" sz="2400" dirty="0"/>
              <a:t>Performance Evaluation</a:t>
            </a:r>
            <a:endParaRPr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283EE2B-62C0-4728-B14D-6A94B41858D0}"/>
              </a:ext>
            </a:extLst>
          </p:cNvPr>
          <p:cNvSpPr txBox="1"/>
          <p:nvPr/>
        </p:nvSpPr>
        <p:spPr>
          <a:xfrm>
            <a:off x="609599" y="1352116"/>
            <a:ext cx="6333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5.2.4 Accuracy-Delay-Energy Consumption Tradeoff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69E131-B1E2-4A63-908E-8A40A0877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02" y="1885607"/>
            <a:ext cx="4585860" cy="21540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6A1CBB2-E2F6-4329-B974-11A5A788A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528" y="1885607"/>
            <a:ext cx="4437713" cy="20951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107C35-E386-48E3-9B54-AEE07D6AF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215" y="4234506"/>
            <a:ext cx="4437713" cy="204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7260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BF698-6172-47C9-9421-A70B1FE5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Conclusion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744177-124B-4D02-A689-C81FBDB9D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37C82C-25B3-469D-B1C1-F7501E47E3EE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092F04-9A16-4E16-8180-047CA6007EDE}"/>
              </a:ext>
            </a:extLst>
          </p:cNvPr>
          <p:cNvSpPr txBox="1"/>
          <p:nvPr/>
        </p:nvSpPr>
        <p:spPr>
          <a:xfrm>
            <a:off x="1513002" y="1669305"/>
            <a:ext cx="8583106" cy="160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/>
              <a:t>Multiscale complexity-aware analysis and adaptive resource-aware analysis</a:t>
            </a: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/>
              <a:t>Distinguish </a:t>
            </a:r>
            <a:r>
              <a:rPr lang="en-US" altLang="zh-CN" sz="2000" dirty="0">
                <a:solidFill>
                  <a:srgbClr val="2264A6"/>
                </a:solidFill>
              </a:rPr>
              <a:t>task complexity </a:t>
            </a:r>
            <a:r>
              <a:rPr lang="en-US" altLang="zh-CN" sz="2000" dirty="0"/>
              <a:t>and </a:t>
            </a:r>
            <a:r>
              <a:rPr lang="en-US" altLang="zh-CN" sz="2000" dirty="0">
                <a:solidFill>
                  <a:srgbClr val="2264A6"/>
                </a:solidFill>
              </a:rPr>
              <a:t>schedule tasks </a:t>
            </a:r>
            <a:r>
              <a:rPr lang="en-US" altLang="zh-CN" sz="2000" dirty="0"/>
              <a:t>based on resource and precision requirements.</a:t>
            </a: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/>
              <a:t>JAVP realized the tradeoff between accuracy, delay, and energy consumption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9485CB-DDB4-4AF8-8D78-275C38A94C00}"/>
              </a:ext>
            </a:extLst>
          </p:cNvPr>
          <p:cNvSpPr txBox="1"/>
          <p:nvPr/>
        </p:nvSpPr>
        <p:spPr>
          <a:xfrm>
            <a:off x="1899500" y="3985764"/>
            <a:ext cx="7032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/>
              <a:t>Analyze the complexity of the task based on RG method.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01CB07-42CE-4DC7-AC42-F1A005ECF274}"/>
              </a:ext>
            </a:extLst>
          </p:cNvPr>
          <p:cNvSpPr txBox="1"/>
          <p:nvPr/>
        </p:nvSpPr>
        <p:spPr>
          <a:xfrm>
            <a:off x="1899499" y="4397091"/>
            <a:ext cx="5227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/>
              <a:t>Introduce an resource optimization algorithm.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4F630F-F4CC-4474-B6F5-7F3BF5A8E614}"/>
              </a:ext>
            </a:extLst>
          </p:cNvPr>
          <p:cNvSpPr txBox="1"/>
          <p:nvPr/>
        </p:nvSpPr>
        <p:spPr>
          <a:xfrm>
            <a:off x="1899499" y="5093760"/>
            <a:ext cx="7395329" cy="765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The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concept of resource awareness </a:t>
            </a:r>
            <a:r>
              <a:rPr lang="en-US" altLang="zh-CN" sz="2000" dirty="0"/>
              <a:t>is not clear enough.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The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form of Q </a:t>
            </a:r>
            <a:r>
              <a:rPr lang="en-US" altLang="zh-CN" sz="2000" dirty="0"/>
              <a:t>in the optimization algorithm is not explained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1A77001-E647-47AB-AC3A-48479EA49F6F}"/>
              </a:ext>
            </a:extLst>
          </p:cNvPr>
          <p:cNvSpPr txBox="1"/>
          <p:nvPr/>
        </p:nvSpPr>
        <p:spPr>
          <a:xfrm>
            <a:off x="922648" y="3426158"/>
            <a:ext cx="1438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 view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750990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88055-207C-80A8-91BB-AA943172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Introduction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EFA9DD-8C29-61A1-FEA9-E09BA9AFC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37C82C-25B3-469D-B1C1-F7501E47E3EE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AB440F-77C2-2CDE-7FD2-E0164BAB4422}"/>
              </a:ext>
            </a:extLst>
          </p:cNvPr>
          <p:cNvSpPr/>
          <p:nvPr/>
        </p:nvSpPr>
        <p:spPr>
          <a:xfrm>
            <a:off x="1106958" y="1522228"/>
            <a:ext cx="9738251" cy="1906772"/>
          </a:xfrm>
          <a:prstGeom prst="rect">
            <a:avLst/>
          </a:prstGeom>
          <a:noFill/>
          <a:ln>
            <a:solidFill>
              <a:srgbClr val="18417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43E3A3-30F3-A992-4CB8-EDE6C1C1AC5F}"/>
              </a:ext>
            </a:extLst>
          </p:cNvPr>
          <p:cNvSpPr txBox="1"/>
          <p:nvPr/>
        </p:nvSpPr>
        <p:spPr>
          <a:xfrm>
            <a:off x="2646119" y="1641673"/>
            <a:ext cx="7893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60000" algn="just"/>
            <a:r>
              <a:rPr lang="en-US" altLang="zh-CN" sz="2000" dirty="0"/>
              <a:t>It is difficult to satisfy tasks with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low delay requirements </a:t>
            </a:r>
            <a:r>
              <a:rPr lang="en-US" altLang="zh-CN" sz="2000" dirty="0"/>
              <a:t>if all tasks are uploaded to the cloud for processing due to limited bandwidth resources.</a:t>
            </a: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3BD60A-D497-FDD2-5C24-C5C399C46E9D}"/>
              </a:ext>
            </a:extLst>
          </p:cNvPr>
          <p:cNvSpPr txBox="1"/>
          <p:nvPr/>
        </p:nvSpPr>
        <p:spPr>
          <a:xfrm>
            <a:off x="2646119" y="2494888"/>
            <a:ext cx="81428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E</a:t>
            </a:r>
            <a:r>
              <a:rPr lang="zh-CN" altLang="en-US" sz="2000" dirty="0"/>
              <a:t>dge servers with limited resources can usually only deploy small DNN models , which is difficult to meet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the accuracy requirements </a:t>
            </a:r>
            <a:r>
              <a:rPr lang="zh-CN" altLang="en-US" sz="2000" dirty="0"/>
              <a:t>of complex tasks.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85E69EC-BCF0-EEAC-B955-5D98D5034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61" y="3543707"/>
            <a:ext cx="5866002" cy="303965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48CE3B3-7713-020D-A73D-9767233055BD}"/>
              </a:ext>
            </a:extLst>
          </p:cNvPr>
          <p:cNvSpPr txBox="1"/>
          <p:nvPr/>
        </p:nvSpPr>
        <p:spPr>
          <a:xfrm>
            <a:off x="6674046" y="4611968"/>
            <a:ext cx="47715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/>
            <a:r>
              <a:rPr lang="zh-CN" altLang="en-US" sz="2000" dirty="0"/>
              <a:t>However, the </a:t>
            </a:r>
            <a:r>
              <a:rPr lang="en-US" altLang="zh-CN" sz="2000" dirty="0"/>
              <a:t>current </a:t>
            </a:r>
            <a:r>
              <a:rPr lang="zh-CN" altLang="en-US" sz="2000" dirty="0"/>
              <a:t>methods rely heavily on known video information and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lack aware analysis of complexity.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30D3A9-83AD-4EBA-9669-3A13DAD163B9}"/>
              </a:ext>
            </a:extLst>
          </p:cNvPr>
          <p:cNvSpPr txBox="1"/>
          <p:nvPr/>
        </p:nvSpPr>
        <p:spPr>
          <a:xfrm>
            <a:off x="1167746" y="1665736"/>
            <a:ext cx="15424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Background1: </a:t>
            </a:r>
            <a:endParaRPr lang="zh-CN" altLang="en-US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491F3C-DADE-4B29-8740-F1D0C3927DFE}"/>
              </a:ext>
            </a:extLst>
          </p:cNvPr>
          <p:cNvSpPr txBox="1"/>
          <p:nvPr/>
        </p:nvSpPr>
        <p:spPr>
          <a:xfrm>
            <a:off x="1167746" y="2494888"/>
            <a:ext cx="17404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Background2: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136258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9C6410-3321-4170-BD2F-09F2CA388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37C82C-25B3-469D-B1C1-F7501E47E3EE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B25F4CF-75E0-661E-50AD-4A73DA8D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403921" cy="976312"/>
          </a:xfrm>
        </p:spPr>
        <p:txBody>
          <a:bodyPr/>
          <a:lstStyle/>
          <a:p>
            <a:r>
              <a:rPr lang="en-US" altLang="zh-CN" sz="2400" dirty="0"/>
              <a:t>Introduction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9C3C5D-5B82-8538-560A-46080479EDDA}"/>
              </a:ext>
            </a:extLst>
          </p:cNvPr>
          <p:cNvSpPr txBox="1"/>
          <p:nvPr/>
        </p:nvSpPr>
        <p:spPr>
          <a:xfrm>
            <a:off x="657684" y="172277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The main contributions of this paper</a:t>
            </a:r>
            <a:r>
              <a:rPr lang="en-US" altLang="zh-CN" sz="2400" b="1" dirty="0"/>
              <a:t>: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FA4DA4-B564-C65E-9779-9F0E3FE2502C}"/>
              </a:ext>
            </a:extLst>
          </p:cNvPr>
          <p:cNvSpPr txBox="1"/>
          <p:nvPr/>
        </p:nvSpPr>
        <p:spPr>
          <a:xfrm>
            <a:off x="2342704" y="2504563"/>
            <a:ext cx="8325296" cy="1152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p"/>
            </a:pPr>
            <a:r>
              <a:rPr lang="en-US" altLang="zh-CN" sz="2200" dirty="0"/>
              <a:t>propose a </a:t>
            </a:r>
            <a:r>
              <a:rPr lang="en-US" altLang="zh-CN" sz="2200" dirty="0">
                <a:solidFill>
                  <a:schemeClr val="accent2">
                    <a:lumMod val="75000"/>
                  </a:schemeClr>
                </a:solidFill>
              </a:rPr>
              <a:t>multiscale complexity-aware model</a:t>
            </a:r>
            <a:r>
              <a:rPr lang="en-US" altLang="zh-CN" sz="2200" dirty="0"/>
              <a:t>, which is developed through the renormalization group method. Divide the complexity into three levels </a:t>
            </a:r>
            <a:r>
              <a:rPr lang="zh-CN" altLang="en-US" sz="2200" dirty="0"/>
              <a:t>𝐶</a:t>
            </a:r>
            <a:r>
              <a:rPr lang="en-US" altLang="zh-CN" sz="2200" baseline="-25000" dirty="0"/>
              <a:t>low</a:t>
            </a:r>
            <a:r>
              <a:rPr lang="en-US" altLang="zh-CN" sz="2200" dirty="0"/>
              <a:t>, </a:t>
            </a:r>
            <a:r>
              <a:rPr lang="zh-CN" altLang="en-US" sz="2200" dirty="0"/>
              <a:t>𝐶</a:t>
            </a:r>
            <a:r>
              <a:rPr lang="en-US" altLang="zh-CN" sz="2200" baseline="-25000" dirty="0"/>
              <a:t>medium</a:t>
            </a:r>
            <a:r>
              <a:rPr lang="en-US" altLang="zh-CN" sz="2200" dirty="0"/>
              <a:t>, and </a:t>
            </a:r>
            <a:r>
              <a:rPr lang="zh-CN" altLang="en-US" sz="2200" dirty="0"/>
              <a:t>𝐶</a:t>
            </a:r>
            <a:r>
              <a:rPr lang="en-US" altLang="zh-CN" sz="2200" baseline="-25000" dirty="0"/>
              <a:t>high.</a:t>
            </a:r>
            <a:endParaRPr lang="zh-CN" altLang="en-US" sz="2200" baseline="-25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1D3865A-CC9D-B1E7-11D8-C00CFEB026DD}"/>
              </a:ext>
            </a:extLst>
          </p:cNvPr>
          <p:cNvSpPr txBox="1"/>
          <p:nvPr/>
        </p:nvSpPr>
        <p:spPr>
          <a:xfrm>
            <a:off x="2342703" y="3915182"/>
            <a:ext cx="8465879" cy="795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p"/>
            </a:pPr>
            <a:r>
              <a:rPr lang="zh-CN" altLang="en-US" sz="2200" dirty="0"/>
              <a:t>develop an </a:t>
            </a:r>
            <a:r>
              <a:rPr lang="zh-CN" altLang="en-US" sz="2200" dirty="0">
                <a:solidFill>
                  <a:schemeClr val="accent2">
                    <a:lumMod val="75000"/>
                  </a:schemeClr>
                </a:solidFill>
              </a:rPr>
              <a:t>adaptive resource</a:t>
            </a:r>
            <a:r>
              <a:rPr lang="en-US" altLang="zh-CN" sz="2200" dirty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zh-CN" altLang="en-US" sz="2200" dirty="0">
                <a:solidFill>
                  <a:schemeClr val="accent2">
                    <a:lumMod val="75000"/>
                  </a:schemeClr>
                </a:solidFill>
              </a:rPr>
              <a:t>aware optimization algorithm</a:t>
            </a:r>
            <a:r>
              <a:rPr lang="zh-CN" altLang="en-US" sz="2200" dirty="0"/>
              <a:t>.</a:t>
            </a:r>
            <a:r>
              <a:rPr lang="en-US" altLang="zh-CN" sz="2200" dirty="0"/>
              <a:t> Optimize the tradeoff between accuracy, delay, and energy consumption.</a:t>
            </a:r>
            <a:endParaRPr lang="zh-CN" altLang="en-US" sz="2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9C781DA-5537-2856-D021-FF75A1201FC2}"/>
              </a:ext>
            </a:extLst>
          </p:cNvPr>
          <p:cNvSpPr txBox="1"/>
          <p:nvPr/>
        </p:nvSpPr>
        <p:spPr>
          <a:xfrm>
            <a:off x="2342704" y="5135224"/>
            <a:ext cx="8465879" cy="795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p"/>
            </a:pPr>
            <a:r>
              <a:rPr lang="zh-CN" altLang="en-US" sz="2200" dirty="0"/>
              <a:t>JAVP can adaptively allot the input task to the optimal server and optimize resource allocation through joint-aware.</a:t>
            </a:r>
          </a:p>
        </p:txBody>
      </p:sp>
    </p:spTree>
    <p:extLst>
      <p:ext uri="{BB962C8B-B14F-4D97-AF65-F5344CB8AC3E}">
        <p14:creationId xmlns:p14="http://schemas.microsoft.com/office/powerpoint/2010/main" val="287524821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4E2916-D499-FA09-272E-D9F729934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37C82C-25B3-469D-B1C1-F7501E47E3EE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5DFC15E-B222-CC30-0306-B6931842F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403921" cy="976312"/>
          </a:xfrm>
        </p:spPr>
        <p:txBody>
          <a:bodyPr/>
          <a:lstStyle/>
          <a:p>
            <a:r>
              <a:rPr lang="en-US" altLang="zh-CN" sz="2400" dirty="0"/>
              <a:t>Motivation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F609770-48E6-7610-44EB-4F8EC113A337}"/>
              </a:ext>
            </a:extLst>
          </p:cNvPr>
          <p:cNvSpPr txBox="1"/>
          <p:nvPr/>
        </p:nvSpPr>
        <p:spPr>
          <a:xfrm>
            <a:off x="1066944" y="1511044"/>
            <a:ext cx="2686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</a:t>
            </a:r>
            <a:r>
              <a:rPr lang="zh-CN" altLang="en-US" dirty="0"/>
              <a:t>ataset </a:t>
            </a:r>
            <a:r>
              <a:rPr lang="en-US" altLang="zh-CN" dirty="0"/>
              <a:t>:</a:t>
            </a:r>
            <a:r>
              <a:rPr lang="zh-CN" altLang="en-US" dirty="0"/>
              <a:t>UA-DETRAC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0A9FFA6-6E0C-9350-221C-3528F8F0B4AF}"/>
              </a:ext>
            </a:extLst>
          </p:cNvPr>
          <p:cNvSpPr txBox="1"/>
          <p:nvPr/>
        </p:nvSpPr>
        <p:spPr>
          <a:xfrm>
            <a:off x="1066944" y="1912865"/>
            <a:ext cx="6492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</a:t>
            </a:r>
            <a:r>
              <a:rPr lang="zh-CN" altLang="en-US" dirty="0"/>
              <a:t>dge server deployed with YOLOv5s</a:t>
            </a:r>
            <a:r>
              <a:rPr lang="en-US" altLang="zh-CN" dirty="0"/>
              <a:t>: NVIDIA Jetson Xavier NX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66DE99-D70B-329F-807E-D9BCBEDECF68}"/>
              </a:ext>
            </a:extLst>
          </p:cNvPr>
          <p:cNvSpPr txBox="1"/>
          <p:nvPr/>
        </p:nvSpPr>
        <p:spPr>
          <a:xfrm>
            <a:off x="1066944" y="22929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</a:t>
            </a:r>
            <a:r>
              <a:rPr lang="zh-CN" altLang="en-US" dirty="0"/>
              <a:t>loud server deployed with YOLOv5x</a:t>
            </a:r>
            <a:r>
              <a:rPr lang="en-US" altLang="zh-CN" dirty="0"/>
              <a:t>: NVIDIA A100 GPU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8A2AB93-9EA2-F5F6-8D4F-D4A55B9577C8}"/>
              </a:ext>
            </a:extLst>
          </p:cNvPr>
          <p:cNvSpPr txBox="1"/>
          <p:nvPr/>
        </p:nvSpPr>
        <p:spPr>
          <a:xfrm>
            <a:off x="1066944" y="26430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ccuracy is calculated by mAP50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1643339-4CC7-D09C-A231-8E64D03B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05" y="2993213"/>
            <a:ext cx="5124713" cy="36133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5A4C291-8FD1-4302-B534-E40898719076}"/>
              </a:ext>
            </a:extLst>
          </p:cNvPr>
          <p:cNvSpPr/>
          <p:nvPr/>
        </p:nvSpPr>
        <p:spPr>
          <a:xfrm>
            <a:off x="800231" y="1476285"/>
            <a:ext cx="7937369" cy="1546859"/>
          </a:xfrm>
          <a:prstGeom prst="rect">
            <a:avLst/>
          </a:prstGeom>
          <a:noFill/>
          <a:ln>
            <a:solidFill>
              <a:srgbClr val="226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A6573D-09AD-4C1F-872A-BE82908D2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90293"/>
            <a:ext cx="5043032" cy="341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1170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EE7ED3-1BB3-4598-8215-4918BAE934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37C82C-25B3-469D-B1C1-F7501E47E3EE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B40F6D8-962A-6BD1-CC64-B1ED802C0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403921" cy="976312"/>
          </a:xfrm>
        </p:spPr>
        <p:txBody>
          <a:bodyPr/>
          <a:lstStyle/>
          <a:p>
            <a:r>
              <a:rPr lang="en-US" altLang="zh-CN" sz="2400" dirty="0"/>
              <a:t>JAVP Architecture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8F6C62-E0AC-382A-17E1-EA7F1B1E8B7B}"/>
              </a:ext>
            </a:extLst>
          </p:cNvPr>
          <p:cNvSpPr txBox="1"/>
          <p:nvPr/>
        </p:nvSpPr>
        <p:spPr>
          <a:xfrm>
            <a:off x="787154" y="14495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4.1 Overall Design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F4CE19F-F825-E628-AA01-C115A62D3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72429"/>
            <a:ext cx="5852968" cy="457799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CD67719-B05D-FDA5-ACB4-99FC4B19E099}"/>
              </a:ext>
            </a:extLst>
          </p:cNvPr>
          <p:cNvSpPr txBox="1"/>
          <p:nvPr/>
        </p:nvSpPr>
        <p:spPr>
          <a:xfrm>
            <a:off x="6715171" y="2098755"/>
            <a:ext cx="4592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200" dirty="0"/>
              <a:t>Use a multiscale fusion approach to obtain the complexity.</a:t>
            </a:r>
            <a:endParaRPr lang="zh-CN" altLang="en-US" sz="2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16E847-3348-3892-BDF1-215CBFF50416}"/>
              </a:ext>
            </a:extLst>
          </p:cNvPr>
          <p:cNvSpPr txBox="1"/>
          <p:nvPr/>
        </p:nvSpPr>
        <p:spPr>
          <a:xfrm>
            <a:off x="6715171" y="3128574"/>
            <a:ext cx="52238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200" dirty="0"/>
              <a:t>The resource allocation strategy : deploy the resource-aware optimization module</a:t>
            </a:r>
            <a:endParaRPr lang="zh-CN" altLang="en-US" sz="2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6E15D9-8DBA-E18F-510C-2B188025AAC8}"/>
              </a:ext>
            </a:extLst>
          </p:cNvPr>
          <p:cNvSpPr txBox="1"/>
          <p:nvPr/>
        </p:nvSpPr>
        <p:spPr>
          <a:xfrm>
            <a:off x="6316452" y="4539295"/>
            <a:ext cx="554996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/>
            <a:r>
              <a:rPr lang="zh-CN" altLang="en-US" sz="2000" dirty="0"/>
              <a:t>JAVP can reduce energy consumption and ensure accuracy through the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complexity-aware </a:t>
            </a:r>
            <a:r>
              <a:rPr lang="zh-CN" altLang="en-US" sz="2000" dirty="0"/>
              <a:t>analysis module. And the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resource-aware </a:t>
            </a:r>
            <a:r>
              <a:rPr lang="zh-CN" altLang="en-US" sz="2000" dirty="0"/>
              <a:t>optimization module is used to guarantee low delay and reduce energy consumption.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B7953D9-D68E-42B0-A57A-8BE5F581D4EE}"/>
              </a:ext>
            </a:extLst>
          </p:cNvPr>
          <p:cNvSpPr/>
          <p:nvPr/>
        </p:nvSpPr>
        <p:spPr>
          <a:xfrm>
            <a:off x="6603476" y="1978564"/>
            <a:ext cx="5223876" cy="1992834"/>
          </a:xfrm>
          <a:prstGeom prst="rect">
            <a:avLst/>
          </a:prstGeom>
          <a:noFill/>
          <a:ln>
            <a:solidFill>
              <a:srgbClr val="226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04921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E6EAEA-319F-BFA3-83EB-2E6F52A45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37C82C-25B3-469D-B1C1-F7501E47E3EE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5AB9C4-8C20-5C18-D0E2-FAD091BA231C}"/>
              </a:ext>
            </a:extLst>
          </p:cNvPr>
          <p:cNvSpPr txBox="1"/>
          <p:nvPr/>
        </p:nvSpPr>
        <p:spPr>
          <a:xfrm>
            <a:off x="743001" y="14452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 Multiscale Complexity-Aware Analysis</a:t>
            </a:r>
            <a:endParaRPr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85D5A9EE-DD83-AA37-DD55-DCE50D1D4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403921" cy="976312"/>
          </a:xfrm>
        </p:spPr>
        <p:txBody>
          <a:bodyPr/>
          <a:lstStyle/>
          <a:p>
            <a:r>
              <a:rPr lang="en-US" altLang="zh-CN" sz="2400" dirty="0"/>
              <a:t>JAVP Architecture</a:t>
            </a:r>
            <a:endParaRPr lang="zh-CN" altLang="en-US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2370A1A-7409-E33A-055F-4F874423D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567" y="1590573"/>
            <a:ext cx="5642846" cy="444634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FA72C28-455A-DBD4-BA7D-0FADE476A9A9}"/>
              </a:ext>
            </a:extLst>
          </p:cNvPr>
          <p:cNvSpPr txBox="1"/>
          <p:nvPr/>
        </p:nvSpPr>
        <p:spPr>
          <a:xfrm>
            <a:off x="198474" y="4464738"/>
            <a:ext cx="5782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the results of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global complexity </a:t>
            </a:r>
            <a:r>
              <a:rPr lang="zh-CN" altLang="en-US" sz="2000" dirty="0"/>
              <a:t>and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local complexity </a:t>
            </a:r>
            <a:r>
              <a:rPr lang="zh-CN" altLang="en-US" sz="2000" dirty="0"/>
              <a:t>are combined to get the input task</a:t>
            </a:r>
            <a:r>
              <a:rPr lang="en-US" altLang="zh-CN" sz="2000" dirty="0"/>
              <a:t>’</a:t>
            </a:r>
            <a:r>
              <a:rPr lang="zh-CN" altLang="en-US" sz="2000" dirty="0"/>
              <a:t>s scene complexity: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BC50E6-6FF2-1176-CFEF-565B46CA46C8}"/>
              </a:ext>
            </a:extLst>
          </p:cNvPr>
          <p:cNvSpPr txBox="1"/>
          <p:nvPr/>
        </p:nvSpPr>
        <p:spPr>
          <a:xfrm>
            <a:off x="1709844" y="5396845"/>
            <a:ext cx="23248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𝐶 = 𝛼 · 𝐶</a:t>
            </a:r>
            <a:r>
              <a:rPr lang="zh-CN" altLang="en-US" sz="2000" baseline="-25000" dirty="0"/>
              <a:t>𝑔 </a:t>
            </a:r>
            <a:r>
              <a:rPr lang="zh-CN" altLang="en-US" sz="2000" dirty="0"/>
              <a:t>+ 𝛽 · 𝐶</a:t>
            </a:r>
            <a:r>
              <a:rPr lang="zh-CN" altLang="en-US" sz="2000" baseline="-25000" dirty="0"/>
              <a:t>𝑙</a:t>
            </a:r>
            <a:r>
              <a:rPr lang="zh-CN" altLang="en-US" sz="2000" dirty="0"/>
              <a:t>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8591553-08C0-474F-20B3-2566FB0F330F}"/>
              </a:ext>
            </a:extLst>
          </p:cNvPr>
          <p:cNvSpPr txBox="1"/>
          <p:nvPr/>
        </p:nvSpPr>
        <p:spPr>
          <a:xfrm>
            <a:off x="609599" y="2309557"/>
            <a:ext cx="50417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global complexity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zh-CN" altLang="en-US" sz="2000" dirty="0"/>
              <a:t>The renormalization group (RG)</a:t>
            </a:r>
            <a:r>
              <a:rPr lang="en-US" altLang="zh-CN" sz="2000" dirty="0"/>
              <a:t>, examine system changes at different scales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C9DE3-9F3D-B802-73C2-B399C91CC730}"/>
              </a:ext>
            </a:extLst>
          </p:cNvPr>
          <p:cNvSpPr txBox="1"/>
          <p:nvPr/>
        </p:nvSpPr>
        <p:spPr>
          <a:xfrm>
            <a:off x="609600" y="3356585"/>
            <a:ext cx="4876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local complexity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zh-CN" altLang="en-US" sz="2000" dirty="0"/>
              <a:t>mutual information and contrast differences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E2B6CE2-37F1-41A5-A281-77050B6214FC}"/>
              </a:ext>
            </a:extLst>
          </p:cNvPr>
          <p:cNvSpPr/>
          <p:nvPr/>
        </p:nvSpPr>
        <p:spPr>
          <a:xfrm>
            <a:off x="447773" y="2229440"/>
            <a:ext cx="4972639" cy="2011078"/>
          </a:xfrm>
          <a:prstGeom prst="rect">
            <a:avLst/>
          </a:prstGeom>
          <a:noFill/>
          <a:ln>
            <a:solidFill>
              <a:srgbClr val="226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59558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8DBD99-1514-24F6-6495-EE9DAFF10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37C82C-25B3-469D-B1C1-F7501E47E3EE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B053F73-95FE-CF24-4285-7428BDF0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403921" cy="976312"/>
          </a:xfrm>
        </p:spPr>
        <p:txBody>
          <a:bodyPr/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 Multiscale Complexity-Aware Analysis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A5AB22-1D3C-D42D-11FD-4F1BC912B2A9}"/>
              </a:ext>
            </a:extLst>
          </p:cNvPr>
          <p:cNvSpPr txBox="1"/>
          <p:nvPr/>
        </p:nvSpPr>
        <p:spPr>
          <a:xfrm>
            <a:off x="793423" y="14370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4.2.1 Global Complexity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1A1332-BC5A-449A-BCDC-29ACEA6B21CA}"/>
              </a:ext>
            </a:extLst>
          </p:cNvPr>
          <p:cNvSpPr txBox="1"/>
          <p:nvPr/>
        </p:nvSpPr>
        <p:spPr>
          <a:xfrm>
            <a:off x="726141" y="3292386"/>
            <a:ext cx="10124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0000"/>
            <a:r>
              <a:rPr lang="zh-CN" altLang="en-US" dirty="0"/>
              <a:t>The </a:t>
            </a:r>
            <a:r>
              <a:rPr lang="en-US" altLang="zh-CN" dirty="0">
                <a:solidFill>
                  <a:srgbClr val="FF0000"/>
                </a:solidFill>
              </a:rPr>
              <a:t>renormalization group(</a:t>
            </a:r>
            <a:r>
              <a:rPr lang="zh-CN" altLang="en-US" dirty="0">
                <a:solidFill>
                  <a:srgbClr val="FF0000"/>
                </a:solidFill>
              </a:rPr>
              <a:t>RG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>
                <a:solidFill>
                  <a:srgbClr val="FF0000"/>
                </a:solidFill>
              </a:rPr>
              <a:t> transformation </a:t>
            </a:r>
            <a:r>
              <a:rPr lang="zh-CN" altLang="en-US" dirty="0"/>
              <a:t>is a mathematical method employed to address the issue of scale variations in physical systems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1F704C-2201-4F1F-A317-B3DD2DBF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477" y="1776120"/>
            <a:ext cx="4777884" cy="149754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270A962-8C4E-44A0-8512-57DC7D84189E}"/>
              </a:ext>
            </a:extLst>
          </p:cNvPr>
          <p:cNvSpPr txBox="1"/>
          <p:nvPr/>
        </p:nvSpPr>
        <p:spPr>
          <a:xfrm>
            <a:off x="442243" y="4868229"/>
            <a:ext cx="48371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A scale </a:t>
            </a:r>
            <a:r>
              <a:rPr lang="en-US" altLang="zh-CN" sz="1600" dirty="0"/>
              <a:t>λ </a:t>
            </a:r>
            <a:r>
              <a:rPr lang="zh-CN" altLang="en-US" sz="1600" dirty="0"/>
              <a:t>can be considered as a function 𝑓 (𝑥) defined on some image domain 𝜙</a:t>
            </a:r>
            <a:r>
              <a:rPr lang="en-US" altLang="zh-CN" sz="1600" dirty="0"/>
              <a:t>.</a:t>
            </a:r>
            <a:endParaRPr lang="zh-CN" altLang="en-US" sz="16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EF6324C-3377-4B42-805B-BA6282920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17" y="4075256"/>
            <a:ext cx="4026659" cy="74058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20D449F-CA16-4BE7-9D23-1D57126D4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135" y="5741948"/>
            <a:ext cx="2413440" cy="29562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C2C1DA2-CDAB-4D1E-8F2F-1FB3B68DFB4F}"/>
              </a:ext>
            </a:extLst>
          </p:cNvPr>
          <p:cNvSpPr txBox="1"/>
          <p:nvPr/>
        </p:nvSpPr>
        <p:spPr>
          <a:xfrm>
            <a:off x="321690" y="6139080"/>
            <a:ext cx="48842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</a:rPr>
              <a:t>non-normalized overlap </a:t>
            </a:r>
            <a:r>
              <a:rPr lang="zh-CN" altLang="en-US" sz="1600" dirty="0"/>
              <a:t>of two images of different scales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65D91C9-63CB-4C12-B9BC-EA8800C87842}"/>
              </a:ext>
            </a:extLst>
          </p:cNvPr>
          <p:cNvSpPr/>
          <p:nvPr/>
        </p:nvSpPr>
        <p:spPr>
          <a:xfrm>
            <a:off x="385322" y="4032108"/>
            <a:ext cx="4757000" cy="1438352"/>
          </a:xfrm>
          <a:prstGeom prst="rect">
            <a:avLst/>
          </a:prstGeom>
          <a:noFill/>
          <a:ln>
            <a:solidFill>
              <a:srgbClr val="18417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46C3A2D-0210-4FF7-A375-0A3DE5C1EAD3}"/>
              </a:ext>
            </a:extLst>
          </p:cNvPr>
          <p:cNvSpPr/>
          <p:nvPr/>
        </p:nvSpPr>
        <p:spPr>
          <a:xfrm>
            <a:off x="385322" y="5657242"/>
            <a:ext cx="4787308" cy="802058"/>
          </a:xfrm>
          <a:prstGeom prst="rect">
            <a:avLst/>
          </a:prstGeom>
          <a:noFill/>
          <a:ln>
            <a:solidFill>
              <a:srgbClr val="18417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584AD07-C164-401F-B2FF-4387A612327B}"/>
              </a:ext>
            </a:extLst>
          </p:cNvPr>
          <p:cNvSpPr/>
          <p:nvPr/>
        </p:nvSpPr>
        <p:spPr>
          <a:xfrm>
            <a:off x="5446727" y="3817108"/>
            <a:ext cx="5940852" cy="2642192"/>
          </a:xfrm>
          <a:prstGeom prst="rect">
            <a:avLst/>
          </a:prstGeom>
          <a:noFill/>
          <a:ln>
            <a:solidFill>
              <a:srgbClr val="18417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4F02FA4-4F31-4426-A13C-67B2E50DD0A6}"/>
              </a:ext>
            </a:extLst>
          </p:cNvPr>
          <p:cNvSpPr txBox="1"/>
          <p:nvPr/>
        </p:nvSpPr>
        <p:spPr>
          <a:xfrm>
            <a:off x="5514812" y="4203259"/>
            <a:ext cx="17946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a single pixel state</a:t>
            </a:r>
            <a:r>
              <a:rPr lang="en-US" altLang="zh-CN" sz="1600" dirty="0"/>
              <a:t>:</a:t>
            </a:r>
            <a:endParaRPr lang="zh-CN" altLang="en-US" sz="16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2C1F667-FE49-4860-99A8-DCCA9A75B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888" y="4449345"/>
            <a:ext cx="3183118" cy="2445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4D26B4D-8E81-45DA-AC85-7A5DACD86174}"/>
              </a:ext>
            </a:extLst>
          </p:cNvPr>
          <p:cNvSpPr txBox="1"/>
          <p:nvPr/>
        </p:nvSpPr>
        <p:spPr>
          <a:xfrm>
            <a:off x="5497006" y="3804012"/>
            <a:ext cx="55983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Iteration:</a:t>
            </a:r>
            <a:r>
              <a:rPr lang="zh-CN" altLang="en-US" sz="1600" dirty="0"/>
              <a:t> a series of renormalized images at varying resolutions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882912A-3AA7-4283-8A5E-7D80EED28233}"/>
              </a:ext>
            </a:extLst>
          </p:cNvPr>
          <p:cNvSpPr txBox="1"/>
          <p:nvPr/>
        </p:nvSpPr>
        <p:spPr>
          <a:xfrm>
            <a:off x="5416419" y="4828531"/>
            <a:ext cx="4882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</a:rPr>
              <a:t>the degree of overlap </a:t>
            </a:r>
            <a:r>
              <a:rPr lang="zh-CN" altLang="en-US" sz="1600" dirty="0"/>
              <a:t>between images at different scales: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D24CF761-077D-4C1D-8CBA-27037725F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2125" y="5227778"/>
            <a:ext cx="4274031" cy="116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7784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8DBD99-1514-24F6-6495-EE9DAFF10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37C82C-25B3-469D-B1C1-F7501E47E3EE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B053F73-95FE-CF24-4285-7428BDF0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403921" cy="976312"/>
          </a:xfrm>
        </p:spPr>
        <p:txBody>
          <a:bodyPr/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 Multiscale Complexity-Aware Analysis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A5AB22-1D3C-D42D-11FD-4F1BC912B2A9}"/>
              </a:ext>
            </a:extLst>
          </p:cNvPr>
          <p:cNvSpPr txBox="1"/>
          <p:nvPr/>
        </p:nvSpPr>
        <p:spPr>
          <a:xfrm>
            <a:off x="816990" y="14456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4.2.1 Global Complexity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682A96-EB36-4E75-B37E-C51AE7509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946" y="1870815"/>
            <a:ext cx="6340108" cy="35059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068D81-CA90-4BF9-9572-7F0474D72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746075"/>
            <a:ext cx="3657600" cy="58506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CEEDFE5-C579-45BF-9D6E-D64206CDADB7}"/>
              </a:ext>
            </a:extLst>
          </p:cNvPr>
          <p:cNvSpPr txBox="1"/>
          <p:nvPr/>
        </p:nvSpPr>
        <p:spPr>
          <a:xfrm>
            <a:off x="2236140" y="5376743"/>
            <a:ext cx="2227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global complexity 𝐶</a:t>
            </a:r>
            <a:r>
              <a:rPr lang="zh-CN" altLang="en-US" baseline="-25000" dirty="0"/>
              <a:t>𝑔</a:t>
            </a:r>
            <a:r>
              <a:rPr lang="zh-CN" altLang="en-US" dirty="0"/>
              <a:t>：</a:t>
            </a:r>
            <a:endParaRPr lang="zh-CN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54318231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hust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84D4D"/>
      </a:accent1>
      <a:accent2>
        <a:srgbClr val="FF6B42"/>
      </a:accent2>
      <a:accent3>
        <a:srgbClr val="5BA3EB"/>
      </a:accent3>
      <a:accent4>
        <a:srgbClr val="06BB9A"/>
      </a:accent4>
      <a:accent5>
        <a:srgbClr val="8E7EF0"/>
      </a:accent5>
      <a:accent6>
        <a:srgbClr val="F4B919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29908</TotalTime>
  <Words>1068</Words>
  <Application>Microsoft Office PowerPoint</Application>
  <PresentationFormat>宽屏</PresentationFormat>
  <Paragraphs>136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等线</vt:lpstr>
      <vt:lpstr>SimHei</vt:lpstr>
      <vt:lpstr>微软雅黑</vt:lpstr>
      <vt:lpstr>Arial</vt:lpstr>
      <vt:lpstr>Calibri</vt:lpstr>
      <vt:lpstr>Cambria Math</vt:lpstr>
      <vt:lpstr>Helvetica</vt:lpstr>
      <vt:lpstr>Times</vt:lpstr>
      <vt:lpstr>Times New Roman</vt:lpstr>
      <vt:lpstr>Wingdings</vt:lpstr>
      <vt:lpstr>hust</vt:lpstr>
      <vt:lpstr>PowerPoint 演示文稿</vt:lpstr>
      <vt:lpstr>PowerPoint 演示文稿</vt:lpstr>
      <vt:lpstr>Introduction</vt:lpstr>
      <vt:lpstr>Introduction</vt:lpstr>
      <vt:lpstr>Motivation</vt:lpstr>
      <vt:lpstr>JAVP Architecture</vt:lpstr>
      <vt:lpstr>JAVP Architecture</vt:lpstr>
      <vt:lpstr>4.2 Multiscale Complexity-Aware Analysis</vt:lpstr>
      <vt:lpstr>4.2 Multiscale Complexity-Aware Analysis</vt:lpstr>
      <vt:lpstr>4.2 Multiscale Complexity-Aware Analysis</vt:lpstr>
      <vt:lpstr>Adaptive Resource-Aware Optimization</vt:lpstr>
      <vt:lpstr>Gray wolf optimizer</vt:lpstr>
      <vt:lpstr>Gray wolf optimizer</vt:lpstr>
      <vt:lpstr>Gray wolf optimizer</vt:lpstr>
      <vt:lpstr>Adaptive Resource-Aware Optimization</vt:lpstr>
      <vt:lpstr>Performance Evaluation</vt:lpstr>
      <vt:lpstr>Performance Evaluation</vt:lpstr>
      <vt:lpstr>Performance Evaluation</vt:lpstr>
      <vt:lpstr>Performance Evaluation</vt:lpstr>
      <vt:lpstr>Performance Evaluation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boom 爆炸</cp:lastModifiedBy>
  <cp:revision>787</cp:revision>
  <dcterms:created xsi:type="dcterms:W3CDTF">2021-07-12T01:34:21Z</dcterms:created>
  <dcterms:modified xsi:type="dcterms:W3CDTF">2023-11-24T13:08:16Z</dcterms:modified>
</cp:coreProperties>
</file>